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handoutMasterIdLst>
    <p:handoutMasterId r:id="rId26"/>
  </p:handoutMasterIdLst>
  <p:sldIdLst>
    <p:sldId id="280" r:id="rId5"/>
    <p:sldId id="281" r:id="rId6"/>
    <p:sldId id="265" r:id="rId7"/>
    <p:sldId id="266" r:id="rId8"/>
    <p:sldId id="285" r:id="rId9"/>
    <p:sldId id="284" r:id="rId10"/>
    <p:sldId id="286" r:id="rId11"/>
    <p:sldId id="267" r:id="rId12"/>
    <p:sldId id="268" r:id="rId13"/>
    <p:sldId id="287" r:id="rId14"/>
    <p:sldId id="288" r:id="rId15"/>
    <p:sldId id="269" r:id="rId16"/>
    <p:sldId id="279" r:id="rId17"/>
    <p:sldId id="270" r:id="rId18"/>
    <p:sldId id="273" r:id="rId19"/>
    <p:sldId id="289" r:id="rId20"/>
    <p:sldId id="282" r:id="rId21"/>
    <p:sldId id="283" r:id="rId22"/>
    <p:sldId id="290" r:id="rId23"/>
    <p:sldId id="291" r:id="rId24"/>
  </p:sldIdLst>
  <p:sldSz cx="9144000" cy="6858000" type="screen4x3"/>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5" autoAdjust="0"/>
    <p:restoredTop sz="86053" autoAdjust="0"/>
  </p:normalViewPr>
  <p:slideViewPr>
    <p:cSldViewPr snapToGrid="0" snapToObjects="1">
      <p:cViewPr varScale="1">
        <p:scale>
          <a:sx n="65" d="100"/>
          <a:sy n="65" d="100"/>
        </p:scale>
        <p:origin x="1080" y="48"/>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EE86E67F-6EC4-0B40-9C6D-D04338FDE97D}" type="datetimeFigureOut">
              <a:rPr lang="en-US" smtClean="0"/>
              <a:t>9/29/2022</a:t>
            </a:fld>
            <a:endParaRPr lang="en-US"/>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D5F74F0D-3C44-534A-929B-B1DC573F4E1E}" type="slidenum">
              <a:rPr lang="en-US" smtClean="0"/>
              <a:t>‹#›</a:t>
            </a:fld>
            <a:endParaRPr lang="en-US"/>
          </a:p>
        </p:txBody>
      </p:sp>
    </p:spTree>
    <p:extLst>
      <p:ext uri="{BB962C8B-B14F-4D97-AF65-F5344CB8AC3E}">
        <p14:creationId xmlns:p14="http://schemas.microsoft.com/office/powerpoint/2010/main" val="412980279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2.png>
</file>

<file path=ppt/media/image3.png>
</file>

<file path=ppt/media/image4.png>
</file>

<file path=ppt/media/image5.png>
</file>

<file path=ppt/media/image50.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ED9678DB-4FF3-B84B-B4C3-6EB04031272B}" type="datetimeFigureOut">
              <a:rPr lang="en-US" smtClean="0"/>
              <a:t>9/29/2022</a:t>
            </a:fld>
            <a:endParaRPr lang="en-US"/>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C099CBB0-56F1-6049-A786-E1C79A541324}" type="slidenum">
              <a:rPr lang="en-US" smtClean="0"/>
              <a:t>‹#›</a:t>
            </a:fld>
            <a:endParaRPr lang="en-US"/>
          </a:p>
        </p:txBody>
      </p:sp>
    </p:spTree>
    <p:extLst>
      <p:ext uri="{BB962C8B-B14F-4D97-AF65-F5344CB8AC3E}">
        <p14:creationId xmlns:p14="http://schemas.microsoft.com/office/powerpoint/2010/main" val="20794917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N</a:t>
            </a:r>
            <a:r>
              <a:rPr lang="en-US" baseline="0" dirty="0"/>
              <a:t>o mechanical system can be zero order unless it has no mass. Mass takes time to accelerate.</a:t>
            </a:r>
            <a:endParaRPr lang="en-US" dirty="0"/>
          </a:p>
        </p:txBody>
      </p:sp>
      <p:sp>
        <p:nvSpPr>
          <p:cNvPr id="4" name="Slide Number Placeholder 3"/>
          <p:cNvSpPr>
            <a:spLocks noGrp="1"/>
          </p:cNvSpPr>
          <p:nvPr>
            <p:ph type="sldNum" sz="quarter" idx="10"/>
          </p:nvPr>
        </p:nvSpPr>
        <p:spPr/>
        <p:txBody>
          <a:bodyPr/>
          <a:lstStyle/>
          <a:p>
            <a:fld id="{C099CBB0-56F1-6049-A786-E1C79A541324}" type="slidenum">
              <a:rPr lang="en-US" smtClean="0"/>
              <a:t>3</a:t>
            </a:fld>
            <a:endParaRPr lang="en-US"/>
          </a:p>
        </p:txBody>
      </p:sp>
    </p:spTree>
    <p:extLst>
      <p:ext uri="{BB962C8B-B14F-4D97-AF65-F5344CB8AC3E}">
        <p14:creationId xmlns:p14="http://schemas.microsoft.com/office/powerpoint/2010/main" val="1544467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Draw low pass filter and derive transfer function</a:t>
            </a:r>
          </a:p>
          <a:p>
            <a:r>
              <a:rPr lang="en-US" dirty="0"/>
              <a:t>Linear fit to the log to</a:t>
            </a:r>
            <a:r>
              <a:rPr lang="en-US" baseline="0" dirty="0"/>
              <a:t> determine if it is first order.</a:t>
            </a:r>
            <a:endParaRPr lang="en-US" dirty="0"/>
          </a:p>
        </p:txBody>
      </p:sp>
      <p:sp>
        <p:nvSpPr>
          <p:cNvPr id="4" name="Slide Number Placeholder 3"/>
          <p:cNvSpPr>
            <a:spLocks noGrp="1"/>
          </p:cNvSpPr>
          <p:nvPr>
            <p:ph type="sldNum" sz="quarter" idx="10"/>
          </p:nvPr>
        </p:nvSpPr>
        <p:spPr/>
        <p:txBody>
          <a:bodyPr/>
          <a:lstStyle/>
          <a:p>
            <a:fld id="{C099CBB0-56F1-6049-A786-E1C79A541324}" type="slidenum">
              <a:rPr lang="en-US" smtClean="0"/>
              <a:t>4</a:t>
            </a:fld>
            <a:endParaRPr lang="en-US"/>
          </a:p>
        </p:txBody>
      </p:sp>
    </p:spTree>
    <p:extLst>
      <p:ext uri="{BB962C8B-B14F-4D97-AF65-F5344CB8AC3E}">
        <p14:creationId xmlns:p14="http://schemas.microsoft.com/office/powerpoint/2010/main" val="872628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is an example of a Bode plot. You will </a:t>
            </a:r>
            <a:r>
              <a:rPr lang="en-AU"/>
              <a:t>see more of these in 2070 and 2040.</a:t>
            </a:r>
            <a:endParaRPr lang="en-AU" dirty="0"/>
          </a:p>
        </p:txBody>
      </p:sp>
      <p:sp>
        <p:nvSpPr>
          <p:cNvPr id="4" name="Slide Number Placeholder 3"/>
          <p:cNvSpPr>
            <a:spLocks noGrp="1"/>
          </p:cNvSpPr>
          <p:nvPr>
            <p:ph type="sldNum" sz="quarter" idx="5"/>
          </p:nvPr>
        </p:nvSpPr>
        <p:spPr/>
        <p:txBody>
          <a:bodyPr/>
          <a:lstStyle/>
          <a:p>
            <a:fld id="{C099CBB0-56F1-6049-A786-E1C79A541324}" type="slidenum">
              <a:rPr lang="en-US" smtClean="0"/>
              <a:t>7</a:t>
            </a:fld>
            <a:endParaRPr lang="en-US"/>
          </a:p>
        </p:txBody>
      </p:sp>
    </p:spTree>
    <p:extLst>
      <p:ext uri="{BB962C8B-B14F-4D97-AF65-F5344CB8AC3E}">
        <p14:creationId xmlns:p14="http://schemas.microsoft.com/office/powerpoint/2010/main" val="418255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Derive differential equation. </a:t>
            </a:r>
          </a:p>
          <a:p>
            <a:r>
              <a:rPr lang="en-US" dirty="0"/>
              <a:t>Show</a:t>
            </a:r>
            <a:r>
              <a:rPr lang="en-US" baseline="0" dirty="0"/>
              <a:t> solution with no damping to define resonant or natural frequency</a:t>
            </a:r>
          </a:p>
          <a:p>
            <a:r>
              <a:rPr lang="en-US" baseline="0" dirty="0"/>
              <a:t>Derive critical damping</a:t>
            </a:r>
          </a:p>
          <a:p>
            <a:r>
              <a:rPr lang="en-US" baseline="0" dirty="0"/>
              <a:t>Define Damping Ratio</a:t>
            </a:r>
            <a:endParaRPr lang="en-US" dirty="0"/>
          </a:p>
        </p:txBody>
      </p:sp>
      <p:sp>
        <p:nvSpPr>
          <p:cNvPr id="4" name="Slide Number Placeholder 3"/>
          <p:cNvSpPr>
            <a:spLocks noGrp="1"/>
          </p:cNvSpPr>
          <p:nvPr>
            <p:ph type="sldNum" sz="quarter" idx="10"/>
          </p:nvPr>
        </p:nvSpPr>
        <p:spPr/>
        <p:txBody>
          <a:bodyPr/>
          <a:lstStyle/>
          <a:p>
            <a:fld id="{C099CBB0-56F1-6049-A786-E1C79A541324}" type="slidenum">
              <a:rPr lang="en-US" smtClean="0"/>
              <a:t>9</a:t>
            </a:fld>
            <a:endParaRPr lang="en-US"/>
          </a:p>
        </p:txBody>
      </p:sp>
    </p:spTree>
    <p:extLst>
      <p:ext uri="{BB962C8B-B14F-4D97-AF65-F5344CB8AC3E}">
        <p14:creationId xmlns:p14="http://schemas.microsoft.com/office/powerpoint/2010/main" val="12595862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formulas on this page are really important and should be noted down in a formula sheet.</a:t>
            </a:r>
          </a:p>
          <a:p>
            <a:r>
              <a:rPr lang="en-AU" dirty="0"/>
              <a:t>Understand the difference between ideal and critical damping.</a:t>
            </a:r>
          </a:p>
        </p:txBody>
      </p:sp>
      <p:sp>
        <p:nvSpPr>
          <p:cNvPr id="4" name="Slide Number Placeholder 3"/>
          <p:cNvSpPr>
            <a:spLocks noGrp="1"/>
          </p:cNvSpPr>
          <p:nvPr>
            <p:ph type="sldNum" sz="quarter" idx="5"/>
          </p:nvPr>
        </p:nvSpPr>
        <p:spPr/>
        <p:txBody>
          <a:bodyPr/>
          <a:lstStyle/>
          <a:p>
            <a:fld id="{C099CBB0-56F1-6049-A786-E1C79A541324}" type="slidenum">
              <a:rPr lang="en-US" smtClean="0"/>
              <a:t>12</a:t>
            </a:fld>
            <a:endParaRPr lang="en-US"/>
          </a:p>
        </p:txBody>
      </p:sp>
    </p:spTree>
    <p:extLst>
      <p:ext uri="{BB962C8B-B14F-4D97-AF65-F5344CB8AC3E}">
        <p14:creationId xmlns:p14="http://schemas.microsoft.com/office/powerpoint/2010/main" val="1890357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Demonstrate with </a:t>
            </a:r>
            <a:r>
              <a:rPr lang="en-US"/>
              <a:t>a Pendulum.</a:t>
            </a:r>
          </a:p>
          <a:p>
            <a:endParaRPr lang="en-US"/>
          </a:p>
        </p:txBody>
      </p:sp>
      <p:sp>
        <p:nvSpPr>
          <p:cNvPr id="4" name="Slide Number Placeholder 3"/>
          <p:cNvSpPr>
            <a:spLocks noGrp="1"/>
          </p:cNvSpPr>
          <p:nvPr>
            <p:ph type="sldNum" sz="quarter" idx="10"/>
          </p:nvPr>
        </p:nvSpPr>
        <p:spPr/>
        <p:txBody>
          <a:bodyPr/>
          <a:lstStyle/>
          <a:p>
            <a:fld id="{C099CBB0-56F1-6049-A786-E1C79A541324}" type="slidenum">
              <a:rPr lang="en-US" smtClean="0"/>
              <a:t>14</a:t>
            </a:fld>
            <a:endParaRPr lang="en-US"/>
          </a:p>
        </p:txBody>
      </p:sp>
    </p:spTree>
    <p:extLst>
      <p:ext uri="{BB962C8B-B14F-4D97-AF65-F5344CB8AC3E}">
        <p14:creationId xmlns:p14="http://schemas.microsoft.com/office/powerpoint/2010/main" val="2410899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AU" dirty="0"/>
          </a:p>
        </p:txBody>
      </p:sp>
      <p:sp>
        <p:nvSpPr>
          <p:cNvPr id="4" name="Slide Number Placeholder 3"/>
          <p:cNvSpPr>
            <a:spLocks noGrp="1"/>
          </p:cNvSpPr>
          <p:nvPr>
            <p:ph type="sldNum" sz="quarter" idx="5"/>
          </p:nvPr>
        </p:nvSpPr>
        <p:spPr/>
        <p:txBody>
          <a:bodyPr/>
          <a:lstStyle/>
          <a:p>
            <a:fld id="{C099CBB0-56F1-6049-A786-E1C79A541324}" type="slidenum">
              <a:rPr lang="en-US" smtClean="0"/>
              <a:t>15</a:t>
            </a:fld>
            <a:endParaRPr lang="en-US"/>
          </a:p>
        </p:txBody>
      </p:sp>
    </p:spTree>
    <p:extLst>
      <p:ext uri="{BB962C8B-B14F-4D97-AF65-F5344CB8AC3E}">
        <p14:creationId xmlns:p14="http://schemas.microsoft.com/office/powerpoint/2010/main" val="3993890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99CBB0-56F1-6049-A786-E1C79A541324}" type="slidenum">
              <a:rPr lang="en-US" smtClean="0"/>
              <a:t>18</a:t>
            </a:fld>
            <a:endParaRPr lang="en-US"/>
          </a:p>
        </p:txBody>
      </p:sp>
    </p:spTree>
    <p:extLst>
      <p:ext uri="{BB962C8B-B14F-4D97-AF65-F5344CB8AC3E}">
        <p14:creationId xmlns:p14="http://schemas.microsoft.com/office/powerpoint/2010/main" val="17746662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AU"/>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US"/>
          </a:p>
        </p:txBody>
      </p:sp>
      <p:sp>
        <p:nvSpPr>
          <p:cNvPr id="4" name="Date Placeholder 3"/>
          <p:cNvSpPr>
            <a:spLocks noGrp="1"/>
          </p:cNvSpPr>
          <p:nvPr>
            <p:ph type="dt" sz="half" idx="10"/>
          </p:nvPr>
        </p:nvSpPr>
        <p:spPr/>
        <p:txBody>
          <a:bodyPr/>
          <a:lstStyle/>
          <a:p>
            <a:fld id="{67519F0C-5521-2A47-BC0F-55E3AC0F8EA6}"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965932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67519F0C-5521-2A47-BC0F-55E3AC0F8EA6}"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2550814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AU"/>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67519F0C-5521-2A47-BC0F-55E3AC0F8EA6}"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2799502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idx="1"/>
          </p:nvPr>
        </p:nvSpPr>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67519F0C-5521-2A47-BC0F-55E3AC0F8EA6}"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4059582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AU"/>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a:t>Click to edit Master text styles</a:t>
            </a:r>
          </a:p>
        </p:txBody>
      </p:sp>
      <p:sp>
        <p:nvSpPr>
          <p:cNvPr id="4" name="Date Placeholder 3"/>
          <p:cNvSpPr>
            <a:spLocks noGrp="1"/>
          </p:cNvSpPr>
          <p:nvPr>
            <p:ph type="dt" sz="half" idx="10"/>
          </p:nvPr>
        </p:nvSpPr>
        <p:spPr/>
        <p:txBody>
          <a:bodyPr/>
          <a:lstStyle/>
          <a:p>
            <a:fld id="{67519F0C-5521-2A47-BC0F-55E3AC0F8EA6}" type="datetimeFigureOut">
              <a:rPr lang="en-US" smtClean="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2075903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Date Placeholder 4"/>
          <p:cNvSpPr>
            <a:spLocks noGrp="1"/>
          </p:cNvSpPr>
          <p:nvPr>
            <p:ph type="dt" sz="half" idx="10"/>
          </p:nvPr>
        </p:nvSpPr>
        <p:spPr/>
        <p:txBody>
          <a:bodyPr/>
          <a:lstStyle/>
          <a:p>
            <a:fld id="{67519F0C-5521-2A47-BC0F-55E3AC0F8EA6}" type="datetimeFigureOut">
              <a:rPr lang="en-US" smtClean="0"/>
              <a:t>9/29/2022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475624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7" name="Date Placeholder 6"/>
          <p:cNvSpPr>
            <a:spLocks noGrp="1"/>
          </p:cNvSpPr>
          <p:nvPr>
            <p:ph type="dt" sz="half" idx="10"/>
          </p:nvPr>
        </p:nvSpPr>
        <p:spPr/>
        <p:txBody>
          <a:bodyPr/>
          <a:lstStyle/>
          <a:p>
            <a:fld id="{67519F0C-5521-2A47-BC0F-55E3AC0F8EA6}" type="datetimeFigureOut">
              <a:rPr lang="en-US" smtClean="0"/>
              <a:t>9/29/2022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167002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Date Placeholder 2"/>
          <p:cNvSpPr>
            <a:spLocks noGrp="1"/>
          </p:cNvSpPr>
          <p:nvPr>
            <p:ph type="dt" sz="half" idx="10"/>
          </p:nvPr>
        </p:nvSpPr>
        <p:spPr/>
        <p:txBody>
          <a:bodyPr/>
          <a:lstStyle/>
          <a:p>
            <a:fld id="{67519F0C-5521-2A47-BC0F-55E3AC0F8EA6}" type="datetimeFigureOut">
              <a:rPr lang="en-US" smtClean="0"/>
              <a:t>9/29/2022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1641229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19F0C-5521-2A47-BC0F-55E3AC0F8EA6}" type="datetimeFigureOut">
              <a:rPr lang="en-US" smtClean="0"/>
              <a:t>9/29/2022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3605651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AU"/>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fld id="{67519F0C-5521-2A47-BC0F-55E3AC0F8EA6}" type="datetimeFigureOut">
              <a:rPr lang="en-US" smtClean="0"/>
              <a:t>9/29/2022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3543386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AU"/>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fld id="{67519F0C-5521-2A47-BC0F-55E3AC0F8EA6}" type="datetimeFigureOut">
              <a:rPr lang="en-US" smtClean="0"/>
              <a:t>9/29/2022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C57B96-22BB-7B44-9A75-E04E45B6390F}" type="slidenum">
              <a:rPr lang="en-US" smtClean="0"/>
              <a:t>‹#›</a:t>
            </a:fld>
            <a:endParaRPr lang="en-US"/>
          </a:p>
        </p:txBody>
      </p:sp>
    </p:spTree>
    <p:extLst>
      <p:ext uri="{BB962C8B-B14F-4D97-AF65-F5344CB8AC3E}">
        <p14:creationId xmlns:p14="http://schemas.microsoft.com/office/powerpoint/2010/main" val="23180859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AU"/>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519F0C-5521-2A47-BC0F-55E3AC0F8EA6}" type="datetimeFigureOut">
              <a:rPr lang="en-US" smtClean="0"/>
              <a:t>9/29/2022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C57B96-22BB-7B44-9A75-E04E45B6390F}" type="slidenum">
              <a:rPr lang="en-US" smtClean="0"/>
              <a:t>‹#›</a:t>
            </a:fld>
            <a:endParaRPr lang="en-US"/>
          </a:p>
        </p:txBody>
      </p:sp>
    </p:spTree>
    <p:extLst>
      <p:ext uri="{BB962C8B-B14F-4D97-AF65-F5344CB8AC3E}">
        <p14:creationId xmlns:p14="http://schemas.microsoft.com/office/powerpoint/2010/main" val="20341077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lXyG68_caV4"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a:t>MTRN2060 </a:t>
            </a:r>
            <a:br>
              <a:rPr lang="en-AU" dirty="0"/>
            </a:br>
            <a:r>
              <a:rPr lang="en-AU" dirty="0"/>
              <a:t>System Response II</a:t>
            </a:r>
            <a:br>
              <a:rPr lang="en-AU" dirty="0"/>
            </a:br>
            <a:r>
              <a:rPr lang="en-AU" dirty="0"/>
              <a:t>Second order systems</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939580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C31DD0-6D49-4D75-A22B-FC0683BC2B69}"/>
              </a:ext>
            </a:extLst>
          </p:cNvPr>
          <p:cNvPicPr>
            <a:picLocks noChangeAspect="1"/>
          </p:cNvPicPr>
          <p:nvPr/>
        </p:nvPicPr>
        <p:blipFill>
          <a:blip r:embed="rId2"/>
          <a:stretch>
            <a:fillRect/>
          </a:stretch>
        </p:blipFill>
        <p:spPr>
          <a:xfrm>
            <a:off x="1280160" y="605790"/>
            <a:ext cx="7070537" cy="4625394"/>
          </a:xfrm>
          <a:prstGeom prst="rect">
            <a:avLst/>
          </a:prstGeom>
        </p:spPr>
      </p:pic>
      <p:sp>
        <p:nvSpPr>
          <p:cNvPr id="6" name="TextBox 5">
            <a:extLst>
              <a:ext uri="{FF2B5EF4-FFF2-40B4-BE49-F238E27FC236}">
                <a16:creationId xmlns:a16="http://schemas.microsoft.com/office/drawing/2014/main" id="{01533978-FA6A-4B79-8745-67D937F9C2DB}"/>
              </a:ext>
            </a:extLst>
          </p:cNvPr>
          <p:cNvSpPr txBox="1"/>
          <p:nvPr/>
        </p:nvSpPr>
        <p:spPr>
          <a:xfrm>
            <a:off x="2628900" y="5377814"/>
            <a:ext cx="4343400" cy="1323439"/>
          </a:xfrm>
          <a:prstGeom prst="rect">
            <a:avLst/>
          </a:prstGeom>
          <a:noFill/>
          <a:ln>
            <a:solidFill>
              <a:srgbClr val="C00000"/>
            </a:solidFill>
          </a:ln>
        </p:spPr>
        <p:txBody>
          <a:bodyPr wrap="square" rtlCol="0">
            <a:spAutoFit/>
          </a:bodyPr>
          <a:lstStyle/>
          <a:p>
            <a:r>
              <a:rPr lang="en-AU" sz="1600" dirty="0"/>
              <a:t>This formula is really fundamental. It says that the natural vibration frequency is given by the square root of the ratio of the restoring force to the mass. You find the same for in equations for the speed of sound and the frequency of a pendulum</a:t>
            </a:r>
          </a:p>
        </p:txBody>
      </p:sp>
    </p:spTree>
    <p:extLst>
      <p:ext uri="{BB962C8B-B14F-4D97-AF65-F5344CB8AC3E}">
        <p14:creationId xmlns:p14="http://schemas.microsoft.com/office/powerpoint/2010/main" val="1989516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2AE1944-7824-4D2B-8A35-9BD7B1C4A456}"/>
              </a:ext>
            </a:extLst>
          </p:cNvPr>
          <p:cNvPicPr>
            <a:picLocks noGrp="1" noChangeAspect="1"/>
          </p:cNvPicPr>
          <p:nvPr>
            <p:ph idx="1"/>
          </p:nvPr>
        </p:nvPicPr>
        <p:blipFill>
          <a:blip r:embed="rId2"/>
          <a:stretch>
            <a:fillRect/>
          </a:stretch>
        </p:blipFill>
        <p:spPr>
          <a:xfrm>
            <a:off x="0" y="0"/>
            <a:ext cx="6812280" cy="3088797"/>
          </a:xfrm>
          <a:prstGeom prst="rect">
            <a:avLst/>
          </a:prstGeom>
        </p:spPr>
      </p:pic>
      <p:pic>
        <p:nvPicPr>
          <p:cNvPr id="5" name="Picture 4">
            <a:extLst>
              <a:ext uri="{FF2B5EF4-FFF2-40B4-BE49-F238E27FC236}">
                <a16:creationId xmlns:a16="http://schemas.microsoft.com/office/drawing/2014/main" id="{583F8A60-8409-4AC9-8E53-4C56B3E18FB3}"/>
              </a:ext>
            </a:extLst>
          </p:cNvPr>
          <p:cNvPicPr>
            <a:picLocks noChangeAspect="1"/>
          </p:cNvPicPr>
          <p:nvPr/>
        </p:nvPicPr>
        <p:blipFill>
          <a:blip r:embed="rId3"/>
          <a:stretch>
            <a:fillRect/>
          </a:stretch>
        </p:blipFill>
        <p:spPr>
          <a:xfrm>
            <a:off x="2584370" y="3088797"/>
            <a:ext cx="6559630" cy="3769203"/>
          </a:xfrm>
          <a:prstGeom prst="rect">
            <a:avLst/>
          </a:prstGeom>
        </p:spPr>
      </p:pic>
      <p:cxnSp>
        <p:nvCxnSpPr>
          <p:cNvPr id="7" name="Straight Arrow Connector 6">
            <a:extLst>
              <a:ext uri="{FF2B5EF4-FFF2-40B4-BE49-F238E27FC236}">
                <a16:creationId xmlns:a16="http://schemas.microsoft.com/office/drawing/2014/main" id="{43F3FF4B-1B26-4888-AD27-E0D9729045B4}"/>
              </a:ext>
            </a:extLst>
          </p:cNvPr>
          <p:cNvCxnSpPr>
            <a:cxnSpLocks/>
          </p:cNvCxnSpPr>
          <p:nvPr/>
        </p:nvCxnSpPr>
        <p:spPr>
          <a:xfrm flipH="1">
            <a:off x="4103370" y="2183130"/>
            <a:ext cx="1371600" cy="905667"/>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2FC683D7-15DD-4A35-A3F1-C9AB160473E3}"/>
              </a:ext>
            </a:extLst>
          </p:cNvPr>
          <p:cNvSpPr txBox="1"/>
          <p:nvPr/>
        </p:nvSpPr>
        <p:spPr>
          <a:xfrm>
            <a:off x="5474970" y="1813798"/>
            <a:ext cx="2137410" cy="738664"/>
          </a:xfrm>
          <a:prstGeom prst="rect">
            <a:avLst/>
          </a:prstGeom>
          <a:noFill/>
          <a:ln>
            <a:solidFill>
              <a:srgbClr val="C00000"/>
            </a:solidFill>
          </a:ln>
        </p:spPr>
        <p:txBody>
          <a:bodyPr wrap="square" rtlCol="0">
            <a:spAutoFit/>
          </a:bodyPr>
          <a:lstStyle/>
          <a:p>
            <a:r>
              <a:rPr lang="en-AU" sz="1400" dirty="0"/>
              <a:t>This substitution is a special condition. You will see the significance later</a:t>
            </a:r>
          </a:p>
        </p:txBody>
      </p:sp>
    </p:spTree>
    <p:extLst>
      <p:ext uri="{BB962C8B-B14F-4D97-AF65-F5344CB8AC3E}">
        <p14:creationId xmlns:p14="http://schemas.microsoft.com/office/powerpoint/2010/main" val="1743702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931441" y="2284187"/>
            <a:ext cx="6212559" cy="4573813"/>
          </a:xfrm>
          <a:prstGeom prst="rect">
            <a:avLst/>
          </a:prstGeom>
        </p:spPr>
      </p:pic>
      <p:sp>
        <p:nvSpPr>
          <p:cNvPr id="2" name="Title 1"/>
          <p:cNvSpPr>
            <a:spLocks noGrp="1"/>
          </p:cNvSpPr>
          <p:nvPr>
            <p:ph type="title"/>
          </p:nvPr>
        </p:nvSpPr>
        <p:spPr/>
        <p:txBody>
          <a:bodyPr>
            <a:normAutofit fontScale="90000"/>
          </a:bodyPr>
          <a:lstStyle/>
          <a:p>
            <a:r>
              <a:rPr lang="en-US" sz="3600" dirty="0"/>
              <a:t>Transient or Step Response of 2</a:t>
            </a:r>
            <a:r>
              <a:rPr lang="en-US" sz="3600" baseline="30000" dirty="0"/>
              <a:t>nd</a:t>
            </a:r>
            <a:r>
              <a:rPr lang="en-US" sz="3600" dirty="0"/>
              <a:t> Order System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283854" y="1718390"/>
                <a:ext cx="2636157" cy="4525963"/>
              </a:xfrm>
            </p:spPr>
            <p:txBody>
              <a:bodyPr>
                <a:normAutofit/>
              </a:bodyPr>
              <a:lstStyle/>
              <a:p>
                <a:r>
                  <a:rPr lang="en-US" sz="1800" dirty="0"/>
                  <a:t>Natural Frequency </a:t>
                </a:r>
              </a:p>
              <a:p>
                <a:pPr lvl="1"/>
                <a:r>
                  <a:rPr lang="en-US" sz="1600" b="1" dirty="0" err="1">
                    <a:latin typeface="Symbol" charset="2"/>
                    <a:cs typeface="Symbol" charset="2"/>
                  </a:rPr>
                  <a:t>w</a:t>
                </a:r>
                <a:r>
                  <a:rPr lang="en-US" sz="1600" b="1" baseline="-25000" dirty="0" err="1"/>
                  <a:t>n</a:t>
                </a:r>
                <a:r>
                  <a:rPr lang="en-US" sz="1600" b="1" dirty="0"/>
                  <a:t> = </a:t>
                </a:r>
                <a14:m>
                  <m:oMath xmlns:m="http://schemas.openxmlformats.org/officeDocument/2006/math">
                    <m:rad>
                      <m:radPr>
                        <m:degHide m:val="on"/>
                        <m:ctrlPr>
                          <a:rPr lang="en-US" sz="1600" b="1" i="1" smtClean="0">
                            <a:latin typeface="Cambria Math" panose="02040503050406030204" pitchFamily="18" charset="0"/>
                          </a:rPr>
                        </m:ctrlPr>
                      </m:radPr>
                      <m:deg/>
                      <m:e>
                        <m:f>
                          <m:fPr>
                            <m:ctrlPr>
                              <a:rPr lang="en-US" sz="1600" b="1" i="1" smtClean="0">
                                <a:latin typeface="Cambria Math" panose="02040503050406030204" pitchFamily="18" charset="0"/>
                              </a:rPr>
                            </m:ctrlPr>
                          </m:fPr>
                          <m:num>
                            <m:r>
                              <a:rPr lang="en-AU" sz="1600" b="1" i="1" smtClean="0">
                                <a:latin typeface="Cambria Math" panose="02040503050406030204" pitchFamily="18" charset="0"/>
                              </a:rPr>
                              <m:t>𝒌</m:t>
                            </m:r>
                          </m:num>
                          <m:den>
                            <m:r>
                              <a:rPr lang="en-AU" sz="1600" b="1" i="1" smtClean="0">
                                <a:latin typeface="Cambria Math" panose="02040503050406030204" pitchFamily="18" charset="0"/>
                              </a:rPr>
                              <m:t>𝒎</m:t>
                            </m:r>
                          </m:den>
                        </m:f>
                      </m:e>
                    </m:rad>
                  </m:oMath>
                </a14:m>
                <a:endParaRPr lang="en-US" sz="1600" b="1" dirty="0"/>
              </a:p>
              <a:p>
                <a:r>
                  <a:rPr lang="en-US" sz="1800" dirty="0">
                    <a:latin typeface="+mj-lt"/>
                  </a:rPr>
                  <a:t>Damping ratio </a:t>
                </a:r>
              </a:p>
              <a:p>
                <a:pPr lvl="1"/>
                <a:r>
                  <a:rPr lang="en-US" sz="1600" b="1" dirty="0">
                    <a:latin typeface="Symbol" charset="2"/>
                    <a:cs typeface="Symbol" charset="2"/>
                  </a:rPr>
                  <a:t>z</a:t>
                </a:r>
                <a:r>
                  <a:rPr lang="en-US" sz="1600" b="1" dirty="0">
                    <a:latin typeface="+mj-lt"/>
                    <a:cs typeface="Symbol" charset="2"/>
                  </a:rPr>
                  <a:t> =</a:t>
                </a:r>
                <a14:m>
                  <m:oMath xmlns:m="http://schemas.openxmlformats.org/officeDocument/2006/math">
                    <m:f>
                      <m:fPr>
                        <m:ctrlPr>
                          <a:rPr lang="en-US" sz="1600" b="1" i="1" smtClean="0">
                            <a:latin typeface="Cambria Math" panose="02040503050406030204" pitchFamily="18" charset="0"/>
                          </a:rPr>
                        </m:ctrlPr>
                      </m:fPr>
                      <m:num>
                        <m:r>
                          <a:rPr lang="en-AU" sz="1600" b="1" i="1" smtClean="0">
                            <a:latin typeface="Cambria Math" panose="02040503050406030204" pitchFamily="18" charset="0"/>
                          </a:rPr>
                          <m:t>𝑩</m:t>
                        </m:r>
                      </m:num>
                      <m:den>
                        <m:r>
                          <a:rPr lang="en-AU" sz="1600" b="1" i="1" smtClean="0">
                            <a:latin typeface="Cambria Math" panose="02040503050406030204" pitchFamily="18" charset="0"/>
                          </a:rPr>
                          <m:t>𝟐</m:t>
                        </m:r>
                        <m:rad>
                          <m:radPr>
                            <m:degHide m:val="on"/>
                            <m:ctrlPr>
                              <a:rPr lang="en-US" sz="1600" b="1" i="1" smtClean="0">
                                <a:latin typeface="Cambria Math" panose="02040503050406030204" pitchFamily="18" charset="0"/>
                              </a:rPr>
                            </m:ctrlPr>
                          </m:radPr>
                          <m:deg/>
                          <m:e>
                            <m:r>
                              <a:rPr lang="en-AU" sz="1600" b="1" i="1" smtClean="0">
                                <a:latin typeface="Cambria Math" panose="02040503050406030204" pitchFamily="18" charset="0"/>
                              </a:rPr>
                              <m:t>𝒌𝒎</m:t>
                            </m:r>
                          </m:e>
                        </m:rad>
                      </m:den>
                    </m:f>
                    <m:r>
                      <a:rPr lang="en-AU" sz="1600" b="1" i="1" smtClean="0">
                        <a:latin typeface="Cambria Math" panose="02040503050406030204" pitchFamily="18" charset="0"/>
                      </a:rPr>
                      <m:t>=</m:t>
                    </m:r>
                    <m:f>
                      <m:fPr>
                        <m:ctrlPr>
                          <a:rPr lang="en-AU" sz="1600" b="1" i="1" smtClean="0">
                            <a:latin typeface="Cambria Math" panose="02040503050406030204" pitchFamily="18" charset="0"/>
                          </a:rPr>
                        </m:ctrlPr>
                      </m:fPr>
                      <m:num>
                        <m:r>
                          <a:rPr lang="en-AU" sz="1600" b="1" i="1" smtClean="0">
                            <a:latin typeface="Cambria Math" panose="02040503050406030204" pitchFamily="18" charset="0"/>
                          </a:rPr>
                          <m:t>𝑩</m:t>
                        </m:r>
                      </m:num>
                      <m:den>
                        <m:sSub>
                          <m:sSubPr>
                            <m:ctrlPr>
                              <a:rPr lang="en-AU" sz="1600" b="1" i="1" smtClean="0">
                                <a:latin typeface="Cambria Math" panose="02040503050406030204" pitchFamily="18" charset="0"/>
                              </a:rPr>
                            </m:ctrlPr>
                          </m:sSubPr>
                          <m:e>
                            <m:r>
                              <a:rPr lang="en-AU" sz="1600" b="1" i="1" smtClean="0">
                                <a:latin typeface="Cambria Math" panose="02040503050406030204" pitchFamily="18" charset="0"/>
                              </a:rPr>
                              <m:t>𝑩</m:t>
                            </m:r>
                          </m:e>
                          <m:sub>
                            <m:r>
                              <a:rPr lang="en-AU" sz="1600" b="1" i="1" smtClean="0">
                                <a:latin typeface="Cambria Math" panose="02040503050406030204" pitchFamily="18" charset="0"/>
                              </a:rPr>
                              <m:t>𝒄</m:t>
                            </m:r>
                          </m:sub>
                        </m:sSub>
                      </m:den>
                    </m:f>
                  </m:oMath>
                </a14:m>
                <a:endParaRPr lang="en-US" sz="1600" b="1" dirty="0">
                  <a:latin typeface="+mj-lt"/>
                  <a:cs typeface="Symbol" charset="2"/>
                </a:endParaRPr>
              </a:p>
              <a:p>
                <a:pPr marL="457200" lvl="1" indent="0">
                  <a:buNone/>
                </a:pPr>
                <a:r>
                  <a:rPr lang="en-US" sz="1600" dirty="0">
                    <a:latin typeface="+mj-lt"/>
                    <a:cs typeface="Symbol" charset="2"/>
                  </a:rPr>
                  <a:t>When </a:t>
                </a:r>
                <a:r>
                  <a:rPr lang="en-US" sz="1600" dirty="0">
                    <a:latin typeface="Symbol" charset="2"/>
                    <a:cs typeface="Symbol" charset="2"/>
                  </a:rPr>
                  <a:t>z</a:t>
                </a:r>
                <a:r>
                  <a:rPr lang="en-US" sz="1600" dirty="0">
                    <a:latin typeface="+mj-lt"/>
                    <a:cs typeface="Symbol" charset="2"/>
                  </a:rPr>
                  <a:t> = 1, system is critically damped. The fastest possible settling without overshooting.</a:t>
                </a:r>
              </a:p>
              <a:p>
                <a:r>
                  <a:rPr lang="en-US" sz="1800" dirty="0">
                    <a:latin typeface="+mj-lt"/>
                    <a:cs typeface="Symbol" charset="2"/>
                  </a:rPr>
                  <a:t>Damped frequency </a:t>
                </a:r>
              </a:p>
              <a:p>
                <a:pPr lvl="1"/>
                <a:r>
                  <a:rPr lang="en-US" sz="1600" b="1" dirty="0">
                    <a:latin typeface="Symbol" charset="2"/>
                    <a:cs typeface="Symbol" charset="2"/>
                  </a:rPr>
                  <a:t>w</a:t>
                </a:r>
                <a:r>
                  <a:rPr lang="en-US" sz="1600" b="1" baseline="-25000" dirty="0"/>
                  <a:t>d</a:t>
                </a:r>
                <a:r>
                  <a:rPr lang="en-US" sz="1600" b="1" dirty="0"/>
                  <a:t> =</a:t>
                </a:r>
                <a14:m>
                  <m:oMath xmlns:m="http://schemas.openxmlformats.org/officeDocument/2006/math">
                    <m:sSub>
                      <m:sSubPr>
                        <m:ctrlPr>
                          <a:rPr lang="en-US" sz="1600" b="1" i="1" smtClean="0">
                            <a:latin typeface="Cambria Math" panose="02040503050406030204" pitchFamily="18" charset="0"/>
                          </a:rPr>
                        </m:ctrlPr>
                      </m:sSubPr>
                      <m:e>
                        <m:r>
                          <a:rPr lang="en-US" sz="1600" b="1" i="1" smtClean="0">
                            <a:latin typeface="Cambria Math" panose="02040503050406030204" pitchFamily="18" charset="0"/>
                            <a:ea typeface="Cambria Math" panose="02040503050406030204" pitchFamily="18" charset="0"/>
                          </a:rPr>
                          <m:t>𝝎</m:t>
                        </m:r>
                      </m:e>
                      <m:sub>
                        <m:r>
                          <a:rPr lang="en-AU" sz="1600" b="1" i="1" smtClean="0">
                            <a:latin typeface="Cambria Math" panose="02040503050406030204" pitchFamily="18" charset="0"/>
                          </a:rPr>
                          <m:t>𝒏</m:t>
                        </m:r>
                      </m:sub>
                    </m:sSub>
                    <m:rad>
                      <m:radPr>
                        <m:degHide m:val="on"/>
                        <m:ctrlPr>
                          <a:rPr lang="en-US" sz="1600" b="1" i="1" smtClean="0">
                            <a:latin typeface="Cambria Math" panose="02040503050406030204" pitchFamily="18" charset="0"/>
                          </a:rPr>
                        </m:ctrlPr>
                      </m:radPr>
                      <m:deg/>
                      <m:e>
                        <m:r>
                          <a:rPr lang="en-AU" sz="1600" b="1" i="1" smtClean="0">
                            <a:latin typeface="Cambria Math" panose="02040503050406030204" pitchFamily="18" charset="0"/>
                          </a:rPr>
                          <m:t>𝟏</m:t>
                        </m:r>
                        <m:r>
                          <a:rPr lang="en-AU" sz="1600" b="1" i="1" smtClean="0">
                            <a:latin typeface="Cambria Math" panose="02040503050406030204" pitchFamily="18" charset="0"/>
                          </a:rPr>
                          <m:t>−</m:t>
                        </m:r>
                        <m:sSup>
                          <m:sSupPr>
                            <m:ctrlPr>
                              <a:rPr lang="en-AU" sz="1600" b="1" i="1" smtClean="0">
                                <a:latin typeface="Cambria Math" panose="02040503050406030204" pitchFamily="18" charset="0"/>
                              </a:rPr>
                            </m:ctrlPr>
                          </m:sSupPr>
                          <m:e>
                            <m:r>
                              <m:rPr>
                                <m:nor/>
                              </m:rPr>
                              <a:rPr lang="en-US" sz="1600" b="1" dirty="0">
                                <a:latin typeface="Symbol" charset="2"/>
                                <a:cs typeface="Symbol" charset="2"/>
                              </a:rPr>
                              <m:t>z</m:t>
                            </m:r>
                          </m:e>
                          <m:sup>
                            <m:r>
                              <a:rPr lang="en-AU" sz="1600" b="1" i="1" smtClean="0">
                                <a:latin typeface="Cambria Math" panose="02040503050406030204" pitchFamily="18" charset="0"/>
                              </a:rPr>
                              <m:t>𝟐</m:t>
                            </m:r>
                          </m:sup>
                        </m:sSup>
                      </m:e>
                    </m:rad>
                  </m:oMath>
                </a14:m>
                <a:endParaRPr lang="en-US" sz="1600" b="1" dirty="0"/>
              </a:p>
              <a:p>
                <a:pPr marL="457200" lvl="1" indent="0">
                  <a:buNone/>
                </a:pPr>
                <a:r>
                  <a:rPr lang="en-US" sz="1600" dirty="0">
                    <a:latin typeface="+mj-lt"/>
                  </a:rPr>
                  <a:t>The ringing frequency is slowed or reduced by damping</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283854" y="1718390"/>
                <a:ext cx="2636157" cy="4525963"/>
              </a:xfrm>
              <a:blipFill>
                <a:blip r:embed="rId4"/>
                <a:stretch>
                  <a:fillRect l="-1620" t="-809" r="-1852"/>
                </a:stretch>
              </a:blipFill>
            </p:spPr>
            <p:txBody>
              <a:bodyPr/>
              <a:lstStyle/>
              <a:p>
                <a:r>
                  <a:rPr lang="en-AU">
                    <a:noFill/>
                  </a:rPr>
                  <a:t> </a:t>
                </a:r>
              </a:p>
            </p:txBody>
          </p:sp>
        </mc:Fallback>
      </mc:AlternateContent>
      <p:cxnSp>
        <p:nvCxnSpPr>
          <p:cNvPr id="5" name="Straight Arrow Connector 4">
            <a:extLst>
              <a:ext uri="{FF2B5EF4-FFF2-40B4-BE49-F238E27FC236}">
                <a16:creationId xmlns:a16="http://schemas.microsoft.com/office/drawing/2014/main" id="{B591E656-60C4-48F9-B7EC-58E28E05F417}"/>
              </a:ext>
            </a:extLst>
          </p:cNvPr>
          <p:cNvCxnSpPr>
            <a:cxnSpLocks/>
          </p:cNvCxnSpPr>
          <p:nvPr/>
        </p:nvCxnSpPr>
        <p:spPr>
          <a:xfrm flipH="1">
            <a:off x="2343150" y="1935560"/>
            <a:ext cx="1700983" cy="121912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04FFFBDC-9236-4375-8040-15B8CE3D4AF9}"/>
              </a:ext>
            </a:extLst>
          </p:cNvPr>
          <p:cNvSpPr txBox="1"/>
          <p:nvPr/>
        </p:nvSpPr>
        <p:spPr>
          <a:xfrm>
            <a:off x="4044133" y="1478670"/>
            <a:ext cx="2636157" cy="954107"/>
          </a:xfrm>
          <a:prstGeom prst="rect">
            <a:avLst/>
          </a:prstGeom>
          <a:noFill/>
          <a:ln>
            <a:solidFill>
              <a:srgbClr val="C00000"/>
            </a:solidFill>
          </a:ln>
        </p:spPr>
        <p:txBody>
          <a:bodyPr wrap="square" rtlCol="0">
            <a:spAutoFit/>
          </a:bodyPr>
          <a:lstStyle/>
          <a:p>
            <a:r>
              <a:rPr lang="en-AU" sz="1400" dirty="0"/>
              <a:t>The damping ratio (zeta) is a measure of how close the damping is to that special condition from the previous slide.</a:t>
            </a:r>
          </a:p>
        </p:txBody>
      </p:sp>
      <p:sp>
        <p:nvSpPr>
          <p:cNvPr id="8" name="TextBox 7">
            <a:extLst>
              <a:ext uri="{FF2B5EF4-FFF2-40B4-BE49-F238E27FC236}">
                <a16:creationId xmlns:a16="http://schemas.microsoft.com/office/drawing/2014/main" id="{7BD25D7D-00AC-48B9-959B-6956C810FD41}"/>
              </a:ext>
            </a:extLst>
          </p:cNvPr>
          <p:cNvSpPr txBox="1"/>
          <p:nvPr/>
        </p:nvSpPr>
        <p:spPr>
          <a:xfrm>
            <a:off x="6505566" y="2567980"/>
            <a:ext cx="1965960" cy="954107"/>
          </a:xfrm>
          <a:prstGeom prst="rect">
            <a:avLst/>
          </a:prstGeom>
          <a:solidFill>
            <a:schemeClr val="bg1"/>
          </a:solidFill>
          <a:ln>
            <a:solidFill>
              <a:srgbClr val="C00000"/>
            </a:solidFill>
          </a:ln>
        </p:spPr>
        <p:txBody>
          <a:bodyPr wrap="square" rtlCol="0">
            <a:spAutoFit/>
          </a:bodyPr>
          <a:lstStyle/>
          <a:p>
            <a:r>
              <a:rPr lang="en-US" sz="1400" b="1" dirty="0">
                <a:latin typeface="Symbol" charset="2"/>
                <a:cs typeface="Symbol" charset="2"/>
              </a:rPr>
              <a:t>z </a:t>
            </a:r>
            <a:r>
              <a:rPr lang="en-AU" sz="1400" dirty="0"/>
              <a:t>= 0.7071 is called ideally damped and gives the fastest settling time </a:t>
            </a:r>
            <a:r>
              <a:rPr lang="en-AU" sz="1400" u="sng" dirty="0"/>
              <a:t>with</a:t>
            </a:r>
            <a:r>
              <a:rPr lang="en-AU" sz="1400" dirty="0"/>
              <a:t> overshoot</a:t>
            </a:r>
          </a:p>
        </p:txBody>
      </p:sp>
    </p:spTree>
    <p:extLst>
      <p:ext uri="{BB962C8B-B14F-4D97-AF65-F5344CB8AC3E}">
        <p14:creationId xmlns:p14="http://schemas.microsoft.com/office/powerpoint/2010/main" val="2687351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Frequency Response of a System</a:t>
            </a:r>
          </a:p>
        </p:txBody>
      </p:sp>
      <p:sp>
        <p:nvSpPr>
          <p:cNvPr id="3" name="Content Placeholder 2"/>
          <p:cNvSpPr>
            <a:spLocks noGrp="1"/>
          </p:cNvSpPr>
          <p:nvPr>
            <p:ph idx="1"/>
          </p:nvPr>
        </p:nvSpPr>
        <p:spPr>
          <a:xfrm>
            <a:off x="457200" y="1417638"/>
            <a:ext cx="8229600" cy="5074602"/>
          </a:xfrm>
        </p:spPr>
        <p:txBody>
          <a:bodyPr>
            <a:normAutofit fontScale="70000" lnSpcReduction="20000"/>
          </a:bodyPr>
          <a:lstStyle/>
          <a:p>
            <a:r>
              <a:rPr lang="en-US" dirty="0"/>
              <a:t>To determine the frequency response of a linear system, we apply sinusoidal inputs and measure the output amplitude. </a:t>
            </a:r>
          </a:p>
          <a:p>
            <a:r>
              <a:rPr lang="en-US" dirty="0"/>
              <a:t>After a short period a transience, a constant sinusoidal output will result. The output will have a different phase and amplitude from the input, but the same frequency.</a:t>
            </a:r>
          </a:p>
          <a:p>
            <a:r>
              <a:rPr lang="en-US" dirty="0"/>
              <a:t>Plotting this resulting amplitude and phase versus frequency gives </a:t>
            </a:r>
            <a:r>
              <a:rPr lang="en-US" b="1" dirty="0"/>
              <a:t>Bode Plots</a:t>
            </a:r>
            <a:r>
              <a:rPr lang="en-US" dirty="0"/>
              <a:t>. These Bode Plots (log/log) for amplitude give important information.</a:t>
            </a:r>
          </a:p>
          <a:p>
            <a:r>
              <a:rPr lang="en-US" dirty="0"/>
              <a:t>They can be mathematically determined from the differential equations using Laplace transforms.</a:t>
            </a:r>
          </a:p>
          <a:p>
            <a:r>
              <a:rPr lang="en-US" dirty="0"/>
              <a:t>This gives the “</a:t>
            </a:r>
            <a:r>
              <a:rPr lang="en-US" b="1" dirty="0"/>
              <a:t>Transfer Function</a:t>
            </a:r>
            <a:r>
              <a:rPr lang="en-US" dirty="0"/>
              <a:t>” which gives the output amplitude versus frequency</a:t>
            </a:r>
          </a:p>
          <a:p>
            <a:r>
              <a:rPr lang="en-US" dirty="0"/>
              <a:t>Combining this with our understand of Fourier series allows us to see how any time varying signal will be measured, affected, or amplified by a system.</a:t>
            </a:r>
          </a:p>
          <a:p>
            <a:r>
              <a:rPr lang="en-US" dirty="0"/>
              <a:t>We will not solve these problems here, but you must know the characteristics of a first and second order system</a:t>
            </a:r>
          </a:p>
        </p:txBody>
      </p:sp>
    </p:spTree>
    <p:extLst>
      <p:ext uri="{BB962C8B-B14F-4D97-AF65-F5344CB8AC3E}">
        <p14:creationId xmlns:p14="http://schemas.microsoft.com/office/powerpoint/2010/main" val="32876773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13362" y="1823975"/>
            <a:ext cx="4358638" cy="3607780"/>
          </a:xfrm>
          <a:prstGeom prst="rect">
            <a:avLst/>
          </a:prstGeom>
        </p:spPr>
      </p:pic>
      <p:pic>
        <p:nvPicPr>
          <p:cNvPr id="8" name="Picture 7"/>
          <p:cNvPicPr>
            <a:picLocks noChangeAspect="1"/>
          </p:cNvPicPr>
          <p:nvPr/>
        </p:nvPicPr>
        <p:blipFill>
          <a:blip r:embed="rId4"/>
          <a:stretch>
            <a:fillRect/>
          </a:stretch>
        </p:blipFill>
        <p:spPr>
          <a:xfrm>
            <a:off x="4653379" y="1757681"/>
            <a:ext cx="4146974" cy="3674074"/>
          </a:xfrm>
          <a:prstGeom prst="rect">
            <a:avLst/>
          </a:prstGeom>
        </p:spPr>
      </p:pic>
      <p:sp>
        <p:nvSpPr>
          <p:cNvPr id="2" name="Title 1"/>
          <p:cNvSpPr>
            <a:spLocks noGrp="1"/>
          </p:cNvSpPr>
          <p:nvPr>
            <p:ph type="title"/>
          </p:nvPr>
        </p:nvSpPr>
        <p:spPr>
          <a:xfrm>
            <a:off x="457200" y="103188"/>
            <a:ext cx="8229600" cy="1143000"/>
          </a:xfrm>
        </p:spPr>
        <p:txBody>
          <a:bodyPr>
            <a:normAutofit/>
          </a:bodyPr>
          <a:lstStyle/>
          <a:p>
            <a:r>
              <a:rPr lang="en-US" sz="3600" dirty="0"/>
              <a:t>Frequency response of 2</a:t>
            </a:r>
            <a:r>
              <a:rPr lang="en-US" sz="3600" baseline="30000" dirty="0"/>
              <a:t>nd</a:t>
            </a:r>
            <a:r>
              <a:rPr lang="en-US" sz="3600" dirty="0"/>
              <a:t> Order System</a:t>
            </a:r>
          </a:p>
        </p:txBody>
      </p:sp>
      <p:sp>
        <p:nvSpPr>
          <p:cNvPr id="3" name="Content Placeholder 2"/>
          <p:cNvSpPr>
            <a:spLocks noGrp="1"/>
          </p:cNvSpPr>
          <p:nvPr>
            <p:ph idx="1"/>
          </p:nvPr>
        </p:nvSpPr>
        <p:spPr>
          <a:xfrm>
            <a:off x="2722906" y="935155"/>
            <a:ext cx="3626843" cy="622066"/>
          </a:xfrm>
        </p:spPr>
        <p:txBody>
          <a:bodyPr>
            <a:normAutofit/>
          </a:bodyPr>
          <a:lstStyle/>
          <a:p>
            <a:pPr marL="0" indent="0" algn="ctr">
              <a:buNone/>
            </a:pPr>
            <a:r>
              <a:rPr lang="en-US" sz="2000" dirty="0"/>
              <a:t>skipping the math again</a:t>
            </a:r>
          </a:p>
        </p:txBody>
      </p:sp>
      <p:sp>
        <p:nvSpPr>
          <p:cNvPr id="4" name="Content Placeholder 2"/>
          <p:cNvSpPr txBox="1">
            <a:spLocks/>
          </p:cNvSpPr>
          <p:nvPr/>
        </p:nvSpPr>
        <p:spPr>
          <a:xfrm>
            <a:off x="457200" y="1438619"/>
            <a:ext cx="3626843" cy="622066"/>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sz="2400" b="1" u="sng" dirty="0"/>
              <a:t>Amplitude</a:t>
            </a:r>
          </a:p>
        </p:txBody>
      </p:sp>
      <p:sp>
        <p:nvSpPr>
          <p:cNvPr id="5" name="Content Placeholder 2"/>
          <p:cNvSpPr txBox="1">
            <a:spLocks/>
          </p:cNvSpPr>
          <p:nvPr/>
        </p:nvSpPr>
        <p:spPr>
          <a:xfrm>
            <a:off x="5059957" y="1438619"/>
            <a:ext cx="3626843" cy="622066"/>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sz="2400" b="1" u="sng" dirty="0"/>
              <a:t>Phase</a:t>
            </a:r>
          </a:p>
        </p:txBody>
      </p:sp>
      <p:sp>
        <p:nvSpPr>
          <p:cNvPr id="6" name="TextBox 5"/>
          <p:cNvSpPr txBox="1"/>
          <p:nvPr/>
        </p:nvSpPr>
        <p:spPr>
          <a:xfrm>
            <a:off x="4680772" y="5328622"/>
            <a:ext cx="4358639" cy="1077218"/>
          </a:xfrm>
          <a:prstGeom prst="rect">
            <a:avLst/>
          </a:prstGeom>
          <a:noFill/>
        </p:spPr>
        <p:txBody>
          <a:bodyPr wrap="square" rtlCol="0">
            <a:spAutoFit/>
          </a:bodyPr>
          <a:lstStyle/>
          <a:p>
            <a:r>
              <a:rPr lang="en-US" sz="1600" dirty="0"/>
              <a:t>Note </a:t>
            </a:r>
            <a:r>
              <a:rPr lang="en-US" sz="1600" dirty="0">
                <a:latin typeface="Symbol" charset="2"/>
                <a:cs typeface="Symbol" charset="2"/>
              </a:rPr>
              <a:t>z</a:t>
            </a:r>
            <a:r>
              <a:rPr lang="en-US" sz="1600" dirty="0"/>
              <a:t> = 0.707 gives best approximation of phase linearity and the best amplitude linearity over the largest bandwidth. Amplitude linearity is important for passing information (signals)</a:t>
            </a:r>
          </a:p>
        </p:txBody>
      </p:sp>
      <p:sp>
        <p:nvSpPr>
          <p:cNvPr id="9" name="TextBox 8">
            <a:extLst>
              <a:ext uri="{FF2B5EF4-FFF2-40B4-BE49-F238E27FC236}">
                <a16:creationId xmlns:a16="http://schemas.microsoft.com/office/drawing/2014/main" id="{C12425AD-A38D-4146-8BFE-6EC60A89AB66}"/>
              </a:ext>
            </a:extLst>
          </p:cNvPr>
          <p:cNvSpPr txBox="1"/>
          <p:nvPr/>
        </p:nvSpPr>
        <p:spPr>
          <a:xfrm>
            <a:off x="256988" y="5332174"/>
            <a:ext cx="4157332" cy="1323439"/>
          </a:xfrm>
          <a:prstGeom prst="rect">
            <a:avLst/>
          </a:prstGeom>
          <a:noFill/>
        </p:spPr>
        <p:txBody>
          <a:bodyPr wrap="square" rtlCol="0">
            <a:spAutoFit/>
          </a:bodyPr>
          <a:lstStyle/>
          <a:p>
            <a:r>
              <a:rPr lang="en-US" sz="1600" dirty="0">
                <a:latin typeface="+mj-lt"/>
              </a:rPr>
              <a:t>Underdamped systems (</a:t>
            </a:r>
            <a:r>
              <a:rPr lang="en-US" sz="1600" b="1" dirty="0">
                <a:latin typeface="Symbol" charset="2"/>
                <a:cs typeface="Symbol" charset="2"/>
              </a:rPr>
              <a:t>z </a:t>
            </a:r>
            <a:r>
              <a:rPr lang="en-US" sz="1600" dirty="0">
                <a:latin typeface="+mj-lt"/>
              </a:rPr>
              <a:t>&lt;&lt;1) can destructively resonate around their natural frequencies. Identifying and eliminating resonances in machines such as helicopters and cars is very important.</a:t>
            </a:r>
          </a:p>
        </p:txBody>
      </p:sp>
    </p:spTree>
    <p:extLst>
      <p:ext uri="{BB962C8B-B14F-4D97-AF65-F5344CB8AC3E}">
        <p14:creationId xmlns:p14="http://schemas.microsoft.com/office/powerpoint/2010/main" val="29631862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Questions</a:t>
            </a:r>
          </a:p>
        </p:txBody>
      </p:sp>
      <p:sp>
        <p:nvSpPr>
          <p:cNvPr id="3" name="Content Placeholder 2"/>
          <p:cNvSpPr>
            <a:spLocks noGrp="1"/>
          </p:cNvSpPr>
          <p:nvPr>
            <p:ph idx="1"/>
          </p:nvPr>
        </p:nvSpPr>
        <p:spPr>
          <a:xfrm>
            <a:off x="457200" y="1600201"/>
            <a:ext cx="5920740" cy="5132069"/>
          </a:xfrm>
        </p:spPr>
        <p:txBody>
          <a:bodyPr>
            <a:normAutofit fontScale="40000" lnSpcReduction="20000"/>
          </a:bodyPr>
          <a:lstStyle/>
          <a:p>
            <a:pPr marL="0" indent="0">
              <a:buNone/>
            </a:pPr>
            <a:r>
              <a:rPr lang="en-AU" dirty="0"/>
              <a:t>1. A scientific instrument needs to be isolated from external vibrations. The scientists have located the instrument in the basement of the building and have suspended the small measurement unit on a 500 g block of copper from three vertical springs. Each spring has a constant of 1 N/cm and is 20 cm long when hung. </a:t>
            </a:r>
          </a:p>
          <a:p>
            <a:pPr marL="0" indent="0">
              <a:buNone/>
            </a:pPr>
            <a:r>
              <a:rPr lang="en-AU" dirty="0"/>
              <a:t>	a) Identify two resonant modes and give their frequencies. A third exists, but the resonant frequency is harder to calculate</a:t>
            </a:r>
          </a:p>
          <a:p>
            <a:pPr marL="0" indent="0">
              <a:buNone/>
            </a:pPr>
            <a:r>
              <a:rPr lang="en-AU" dirty="0"/>
              <a:t>	b) For improved vibration isolation would you increase or decrease the resonant frequencies. </a:t>
            </a:r>
          </a:p>
          <a:p>
            <a:pPr marL="0" indent="0">
              <a:buNone/>
            </a:pPr>
            <a:r>
              <a:rPr lang="en-AU" dirty="0"/>
              <a:t>	c) I helped build a scanning tunnelling microscope like this at the University of Alberta. Directly underneath the copper block we had an array of strong magnets.  Why would we have done that?</a:t>
            </a:r>
          </a:p>
          <a:p>
            <a:pPr marL="0" indent="0">
              <a:buNone/>
            </a:pPr>
            <a:endParaRPr lang="en-AU" dirty="0"/>
          </a:p>
          <a:p>
            <a:pPr marL="0" indent="0">
              <a:buNone/>
            </a:pPr>
            <a:endParaRPr lang="en-AU" dirty="0"/>
          </a:p>
          <a:p>
            <a:pPr marL="0" indent="0">
              <a:buNone/>
            </a:pPr>
            <a:endParaRPr lang="en-AU" dirty="0"/>
          </a:p>
          <a:p>
            <a:pPr marL="0" indent="0">
              <a:buNone/>
            </a:pPr>
            <a:r>
              <a:rPr lang="en-AU" sz="3000" i="1" dirty="0"/>
              <a:t>Answers</a:t>
            </a:r>
          </a:p>
          <a:p>
            <a:pPr marL="0" indent="0">
              <a:buNone/>
            </a:pPr>
            <a:r>
              <a:rPr lang="en-AU" sz="3000" i="1" dirty="0"/>
              <a:t>a)  If all three springs extend at the same time, then the block will vibrate up and down at a resonant frequency given by sqrt(k/m). k= 3 N/cm or 300 N/m. m=0.5 kg. w=sqrt(300/0.5) = 24.5 rad/s = 3.9 Hz</a:t>
            </a:r>
          </a:p>
          <a:p>
            <a:pPr marL="0" indent="0">
              <a:buNone/>
            </a:pPr>
            <a:r>
              <a:rPr lang="en-AU" sz="3000" i="1" dirty="0"/>
              <a:t>    If the block swings like a pendulum without the springs changing in length, it will swing with an angular frequency  of sqrt (g/L) = sqrt(9.8/0.2)=7 rad/s = 1.1 Hz.</a:t>
            </a:r>
          </a:p>
          <a:p>
            <a:pPr marL="0" indent="0">
              <a:buNone/>
            </a:pPr>
            <a:r>
              <a:rPr lang="en-AU" sz="3000" i="1" dirty="0"/>
              <a:t>   Another mode of vibration is twisting, where the block spins about a vertical axis.</a:t>
            </a:r>
          </a:p>
          <a:p>
            <a:pPr marL="0" indent="0">
              <a:buNone/>
            </a:pPr>
            <a:r>
              <a:rPr lang="en-AU" sz="3000" i="1" dirty="0"/>
              <a:t>b) Everything vibrates. Every passing car, and person sends vibrations through buildings. We don’t want these to couple into the measurement device. Second order systems have a low amplitude response to frequencies above their natural frequencies (see previous slide). By lowering the natural frequencies you can block vibration across a larger range.</a:t>
            </a:r>
          </a:p>
          <a:p>
            <a:pPr marL="0" indent="0">
              <a:buNone/>
            </a:pPr>
            <a:r>
              <a:rPr lang="en-AU" sz="3000" i="1" dirty="0"/>
              <a:t>c) The magnets provide eddy current damping to the nearby copper block. This effect converts mechanical movement into heat and works well for good electrical conductors like copper. </a:t>
            </a:r>
          </a:p>
          <a:p>
            <a:pPr marL="0" indent="0">
              <a:buNone/>
            </a:pPr>
            <a:endParaRPr lang="en-AU" dirty="0"/>
          </a:p>
          <a:p>
            <a:pPr marL="0" indent="0">
              <a:buNone/>
            </a:pPr>
            <a:endParaRPr lang="en-AU" dirty="0"/>
          </a:p>
          <a:p>
            <a:pPr marL="0" indent="0">
              <a:buNone/>
            </a:pPr>
            <a:endParaRPr lang="en-US" dirty="0"/>
          </a:p>
        </p:txBody>
      </p:sp>
      <p:pic>
        <p:nvPicPr>
          <p:cNvPr id="4" name="Picture 3">
            <a:extLst>
              <a:ext uri="{FF2B5EF4-FFF2-40B4-BE49-F238E27FC236}">
                <a16:creationId xmlns:a16="http://schemas.microsoft.com/office/drawing/2014/main" id="{06D7DF15-F1E8-4F85-9420-8E45A8F7F592}"/>
              </a:ext>
            </a:extLst>
          </p:cNvPr>
          <p:cNvPicPr>
            <a:picLocks noChangeAspect="1"/>
          </p:cNvPicPr>
          <p:nvPr/>
        </p:nvPicPr>
        <p:blipFill>
          <a:blip r:embed="rId3"/>
          <a:stretch>
            <a:fillRect/>
          </a:stretch>
        </p:blipFill>
        <p:spPr>
          <a:xfrm>
            <a:off x="6516686" y="1600200"/>
            <a:ext cx="2627314" cy="4251960"/>
          </a:xfrm>
          <a:prstGeom prst="rect">
            <a:avLst/>
          </a:prstGeom>
        </p:spPr>
      </p:pic>
    </p:spTree>
    <p:extLst>
      <p:ext uri="{BB962C8B-B14F-4D97-AF65-F5344CB8AC3E}">
        <p14:creationId xmlns:p14="http://schemas.microsoft.com/office/powerpoint/2010/main" val="3512565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93BE57-9CB0-4BDF-99A8-DEA52D2F4D2B}"/>
              </a:ext>
            </a:extLst>
          </p:cNvPr>
          <p:cNvSpPr>
            <a:spLocks noGrp="1"/>
          </p:cNvSpPr>
          <p:nvPr>
            <p:ph idx="1"/>
          </p:nvPr>
        </p:nvSpPr>
        <p:spPr>
          <a:xfrm>
            <a:off x="457200" y="160021"/>
            <a:ext cx="8229600" cy="1394459"/>
          </a:xfrm>
        </p:spPr>
        <p:txBody>
          <a:bodyPr>
            <a:normAutofit fontScale="70000" lnSpcReduction="20000"/>
          </a:bodyPr>
          <a:lstStyle/>
          <a:p>
            <a:pPr marL="0" indent="0">
              <a:buNone/>
            </a:pPr>
            <a:r>
              <a:rPr lang="en-AU" dirty="0"/>
              <a:t>When a cannon or gun fires, there is typically a recoil mechanism that loads the following bullet or round. If the mass of the moving mechanism is 3 kg and the effective damping due to lubricants is 25 Ns/m, what strength spring is required to give ideal damping?</a:t>
            </a:r>
          </a:p>
          <a:p>
            <a:pPr marL="0" indent="0">
              <a:buNone/>
            </a:pPr>
            <a:endParaRPr lang="en-AU" dirty="0"/>
          </a:p>
        </p:txBody>
      </p:sp>
      <p:sp>
        <p:nvSpPr>
          <p:cNvPr id="4" name="TextBox 3">
            <a:extLst>
              <a:ext uri="{FF2B5EF4-FFF2-40B4-BE49-F238E27FC236}">
                <a16:creationId xmlns:a16="http://schemas.microsoft.com/office/drawing/2014/main" id="{7AFABE82-5BA8-46A7-831D-E71FD2621F9E}"/>
              </a:ext>
            </a:extLst>
          </p:cNvPr>
          <p:cNvSpPr txBox="1"/>
          <p:nvPr/>
        </p:nvSpPr>
        <p:spPr>
          <a:xfrm>
            <a:off x="1318260" y="3657600"/>
            <a:ext cx="6507480" cy="1477328"/>
          </a:xfrm>
          <a:prstGeom prst="rect">
            <a:avLst/>
          </a:prstGeom>
          <a:noFill/>
          <a:ln>
            <a:solidFill>
              <a:srgbClr val="C00000"/>
            </a:solidFill>
          </a:ln>
        </p:spPr>
        <p:txBody>
          <a:bodyPr wrap="square" rtlCol="0">
            <a:spAutoFit/>
          </a:bodyPr>
          <a:lstStyle/>
          <a:p>
            <a:r>
              <a:rPr lang="en-AU" dirty="0"/>
              <a:t>Ideal damping occurs when the damping ratio is 0.7071 or 1/sqrt(2)</a:t>
            </a:r>
          </a:p>
          <a:p>
            <a:r>
              <a:rPr lang="en-AU" dirty="0"/>
              <a:t>Or when b/(2sqrt(km)) = 0.7071</a:t>
            </a:r>
          </a:p>
          <a:p>
            <a:r>
              <a:rPr lang="en-AU" dirty="0"/>
              <a:t>25/0.7071/2=sqrt(km)</a:t>
            </a:r>
          </a:p>
          <a:p>
            <a:r>
              <a:rPr lang="en-AU" dirty="0"/>
              <a:t>312.5=km</a:t>
            </a:r>
          </a:p>
          <a:p>
            <a:r>
              <a:rPr lang="en-AU" dirty="0"/>
              <a:t>k=104 N/m</a:t>
            </a:r>
          </a:p>
        </p:txBody>
      </p:sp>
      <p:sp>
        <p:nvSpPr>
          <p:cNvPr id="5" name="Rectangle 4">
            <a:extLst>
              <a:ext uri="{FF2B5EF4-FFF2-40B4-BE49-F238E27FC236}">
                <a16:creationId xmlns:a16="http://schemas.microsoft.com/office/drawing/2014/main" id="{8D2EB8B7-08BD-49F5-95CB-E066CE13C2DA}"/>
              </a:ext>
            </a:extLst>
          </p:cNvPr>
          <p:cNvSpPr/>
          <p:nvPr/>
        </p:nvSpPr>
        <p:spPr>
          <a:xfrm>
            <a:off x="1021080" y="3429000"/>
            <a:ext cx="7132320" cy="19812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Try this on your own first, then move away to see answer</a:t>
            </a:r>
          </a:p>
        </p:txBody>
      </p:sp>
    </p:spTree>
    <p:extLst>
      <p:ext uri="{BB962C8B-B14F-4D97-AF65-F5344CB8AC3E}">
        <p14:creationId xmlns:p14="http://schemas.microsoft.com/office/powerpoint/2010/main" val="4637558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138D7-BD32-4AD6-A804-89AC0FF170DA}"/>
              </a:ext>
            </a:extLst>
          </p:cNvPr>
          <p:cNvSpPr>
            <a:spLocks noGrp="1"/>
          </p:cNvSpPr>
          <p:nvPr>
            <p:ph type="title"/>
          </p:nvPr>
        </p:nvSpPr>
        <p:spPr>
          <a:xfrm>
            <a:off x="457200" y="274638"/>
            <a:ext cx="8229600" cy="594039"/>
          </a:xfrm>
        </p:spPr>
        <p:txBody>
          <a:bodyPr>
            <a:normAutofit/>
          </a:bodyPr>
          <a:lstStyle/>
          <a:p>
            <a:r>
              <a:rPr lang="en-AU" sz="2400" dirty="0"/>
              <a:t>Example from 2016 Final Exam</a:t>
            </a:r>
            <a:endParaRPr lang="en-US" sz="2400" dirty="0"/>
          </a:p>
        </p:txBody>
      </p:sp>
      <p:sp>
        <p:nvSpPr>
          <p:cNvPr id="4" name="Rectangle 2">
            <a:extLst>
              <a:ext uri="{FF2B5EF4-FFF2-40B4-BE49-F238E27FC236}">
                <a16:creationId xmlns:a16="http://schemas.microsoft.com/office/drawing/2014/main" id="{6C758DFE-AB39-4C9F-AC19-47043593EFA5}"/>
              </a:ext>
            </a:extLst>
          </p:cNvPr>
          <p:cNvSpPr>
            <a:spLocks noChangeArrowheads="1"/>
          </p:cNvSpPr>
          <p:nvPr/>
        </p:nvSpPr>
        <p:spPr bwMode="auto">
          <a:xfrm>
            <a:off x="571500" y="1459982"/>
            <a:ext cx="7970520" cy="36779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72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indent="0" algn="l" defTabSz="914400" rtl="0" eaLnBrk="0" fontAlgn="base" latinLnBrk="0" hangingPunct="0">
              <a:lnSpc>
                <a:spcPct val="100000"/>
              </a:lnSpc>
              <a:spcBef>
                <a:spcPct val="0"/>
              </a:spcBef>
              <a:spcAft>
                <a:spcPct val="0"/>
              </a:spcAft>
              <a:buClrTx/>
              <a:buSzTx/>
              <a:buFontTx/>
              <a:buNone/>
              <a:tabLst/>
            </a:pPr>
            <a:r>
              <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rPr>
              <a:t>A 60 kg person stands on the end of a diving board and observes the board’s steady state position to be 0.3 m below horizontal. </a:t>
            </a:r>
          </a:p>
          <a:p>
            <a:pPr marR="0" lvl="0" indent="0" algn="l" defTabSz="914400" rtl="0" eaLnBrk="0" fontAlgn="base" latinLnBrk="0" hangingPunct="0">
              <a:lnSpc>
                <a:spcPct val="100000"/>
              </a:lnSpc>
              <a:spcBef>
                <a:spcPct val="0"/>
              </a:spcBef>
              <a:spcAft>
                <a:spcPct val="0"/>
              </a:spcAft>
              <a:buClrTx/>
              <a:buSzTx/>
              <a:buFontTx/>
              <a:buNone/>
              <a:tabLst/>
            </a:pPr>
            <a:r>
              <a:rPr lang="en-AU" altLang="en-US" sz="1400" dirty="0">
                <a:ea typeface="Times New Roman" panose="02020603050405020304" pitchFamily="18" charset="0"/>
                <a:cs typeface="Arial" panose="020B0604020202020204" pitchFamily="34" charset="0"/>
              </a:rPr>
              <a:t>a) </a:t>
            </a:r>
            <a:r>
              <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rPr>
              <a:t>What is the effective spring constant of this second-order system? (2 points)</a:t>
            </a:r>
            <a:endParaRPr kumimoji="0" lang="en-US" altLang="en-US" sz="700" b="0" i="0" u="none" strike="noStrike" cap="none" normalizeH="0" baseline="0" dirty="0">
              <a:ln>
                <a:noFill/>
              </a:ln>
              <a:effectLst/>
            </a:endParaRPr>
          </a:p>
          <a:p>
            <a:pPr marR="0" lvl="0" indent="0" algn="l" defTabSz="914400" rtl="0" eaLnBrk="0" fontAlgn="base" latinLnBrk="0" hangingPunct="0">
              <a:lnSpc>
                <a:spcPct val="100000"/>
              </a:lnSpc>
              <a:spcBef>
                <a:spcPct val="0"/>
              </a:spcBef>
              <a:spcAft>
                <a:spcPct val="0"/>
              </a:spcAft>
              <a:buClrTx/>
              <a:buSzTx/>
              <a:buFontTx/>
              <a:buNone/>
              <a:tabLst/>
            </a:pPr>
            <a:r>
              <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rPr>
              <a:t>	</a:t>
            </a:r>
          </a:p>
          <a:p>
            <a:pPr marR="0" lvl="0" indent="0" algn="l" defTabSz="914400" rtl="0" eaLnBrk="0" fontAlgn="base" latinLnBrk="0" hangingPunct="0">
              <a:lnSpc>
                <a:spcPct val="100000"/>
              </a:lnSpc>
              <a:spcBef>
                <a:spcPct val="0"/>
              </a:spcBef>
              <a:spcAft>
                <a:spcPct val="0"/>
              </a:spcAft>
              <a:buClrTx/>
              <a:buSzTx/>
              <a:buFontTx/>
              <a:buNone/>
              <a:tabLst/>
            </a:pPr>
            <a:r>
              <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rPr>
              <a:t>b) What is the natural frequency for the system in rad/s? (1 point)</a:t>
            </a:r>
            <a:endParaRPr kumimoji="0" lang="en-US" altLang="en-US" sz="700" b="0" i="0" u="none" strike="noStrike" cap="none" normalizeH="0" baseline="0" dirty="0">
              <a:ln>
                <a:noFill/>
              </a:ln>
              <a:effectLst/>
            </a:endParaRPr>
          </a:p>
          <a:p>
            <a:pPr marR="0" lvl="0" indent="0" algn="l" defTabSz="914400" rtl="0" eaLnBrk="0" fontAlgn="base" latinLnBrk="0" hangingPunct="0">
              <a:lnSpc>
                <a:spcPct val="100000"/>
              </a:lnSpc>
              <a:spcBef>
                <a:spcPct val="0"/>
              </a:spcBef>
              <a:spcAft>
                <a:spcPct val="0"/>
              </a:spcAft>
              <a:buClrTx/>
              <a:buSzTx/>
              <a:buFontTx/>
              <a:buNone/>
              <a:tabLst/>
            </a:pPr>
            <a:r>
              <a:rPr kumimoji="0" lang="en-AU" altLang="en-US" sz="1400" b="0" i="0" u="none" strike="noStrike" cap="none" normalizeH="0" baseline="0" dirty="0">
                <a:ln>
                  <a:noFill/>
                </a:ln>
                <a:effectLst/>
                <a:latin typeface="Arial" panose="020B0604020202020204" pitchFamily="34" charset="0"/>
                <a:ea typeface="Times New Roman" panose="02020603050405020304" pitchFamily="18" charset="0"/>
                <a:cs typeface="Arial" panose="020B0604020202020204" pitchFamily="34" charset="0"/>
              </a:rPr>
              <a:t>	</a:t>
            </a:r>
            <a:endParaRPr kumimoji="0" lang="en-AU" altLang="en-US" sz="1400" b="0" i="0" u="none" strike="noStrike" cap="none" normalizeH="0" baseline="0" dirty="0">
              <a:ln>
                <a:noFill/>
              </a:ln>
              <a:effectLst/>
              <a:latin typeface="Arial" panose="020B0604020202020204" pitchFamily="34" charset="0"/>
              <a:ea typeface="Times New Roman" panose="02020603050405020304" pitchFamily="18" charset="0"/>
              <a:cs typeface="Arial" panose="020B0604020202020204" pitchFamily="34" charset="0"/>
              <a:sym typeface="Symbol" panose="05050102010706020507" pitchFamily="18" charset="2"/>
            </a:endParaRPr>
          </a:p>
          <a:p>
            <a:pPr marR="0" lvl="0" indent="0" algn="l" defTabSz="914400" rtl="0" eaLnBrk="0" fontAlgn="base" latinLnBrk="0" hangingPunct="0">
              <a:lnSpc>
                <a:spcPct val="100000"/>
              </a:lnSpc>
              <a:spcBef>
                <a:spcPct val="0"/>
              </a:spcBef>
              <a:spcAft>
                <a:spcPct val="0"/>
              </a:spcAft>
              <a:buClrTx/>
              <a:buSzTx/>
              <a:buFontTx/>
              <a:buNone/>
              <a:tabLst/>
            </a:pPr>
            <a:r>
              <a:rPr kumimoji="0" lang="en-AU" altLang="en-US" sz="1400" b="0" i="0" u="none" strike="noStrike" cap="none" normalizeH="0" baseline="0" dirty="0">
                <a:ln>
                  <a:noFill/>
                </a:ln>
                <a:effectLst/>
                <a:latin typeface="Arial" panose="020B0604020202020204" pitchFamily="34" charset="0"/>
                <a:ea typeface="Times New Roman" panose="02020603050405020304" pitchFamily="18" charset="0"/>
                <a:cs typeface="Arial" panose="020B0604020202020204" pitchFamily="34" charset="0"/>
                <a:sym typeface="Symbol" panose="05050102010706020507" pitchFamily="18" charset="2"/>
              </a:rPr>
              <a:t>c) Write an expression for the damping coefficient (</a:t>
            </a:r>
            <a:r>
              <a:rPr kumimoji="0" lang="en-AU" altLang="en-US" sz="1400" b="0" i="1" u="none" strike="noStrike" cap="none" normalizeH="0" baseline="0" dirty="0">
                <a:ln>
                  <a:noFill/>
                </a:ln>
                <a:effectLst/>
                <a:latin typeface="Arial" panose="020B0604020202020204" pitchFamily="34" charset="0"/>
                <a:ea typeface="Times New Roman" panose="02020603050405020304" pitchFamily="18" charset="0"/>
                <a:cs typeface="Arial" panose="020B0604020202020204" pitchFamily="34" charset="0"/>
                <a:sym typeface="Symbol" panose="05050102010706020507" pitchFamily="18" charset="2"/>
              </a:rPr>
              <a:t>b</a:t>
            </a:r>
            <a:r>
              <a:rPr kumimoji="0" lang="en-AU" altLang="en-US" sz="1400" b="0" i="0" u="none" strike="noStrike" cap="none" normalizeH="0" baseline="0" dirty="0">
                <a:ln>
                  <a:noFill/>
                </a:ln>
                <a:effectLst/>
                <a:latin typeface="Arial" panose="020B0604020202020204" pitchFamily="34" charset="0"/>
                <a:ea typeface="Times New Roman" panose="02020603050405020304" pitchFamily="18" charset="0"/>
                <a:cs typeface="Arial" panose="020B0604020202020204" pitchFamily="34" charset="0"/>
                <a:sym typeface="Symbol" panose="05050102010706020507" pitchFamily="18" charset="2"/>
              </a:rPr>
              <a:t>) of the diving board in terms of the natural frequency (</a:t>
            </a:r>
            <a:r>
              <a:rPr kumimoji="0" lang="en-AU" altLang="en-US" sz="1400" b="0" i="0" u="none" strike="noStrike" cap="none" normalizeH="0" baseline="-30000" dirty="0">
                <a:ln>
                  <a:noFill/>
                </a:ln>
                <a:effectLst/>
                <a:latin typeface="Arial" panose="020B0604020202020204" pitchFamily="34" charset="0"/>
                <a:ea typeface="Times New Roman" panose="02020603050405020304" pitchFamily="18" charset="0"/>
                <a:cs typeface="Arial" panose="020B0604020202020204" pitchFamily="34" charset="0"/>
              </a:rPr>
              <a:t>n</a:t>
            </a:r>
            <a:r>
              <a:rPr kumimoji="0" lang="en-AU" altLang="en-US" sz="1400" b="0" i="0" u="none" strike="noStrike" cap="none" normalizeH="0" baseline="0" dirty="0">
                <a:ln>
                  <a:noFill/>
                </a:ln>
                <a:effectLst/>
                <a:latin typeface="Arial" panose="020B0604020202020204" pitchFamily="34" charset="0"/>
                <a:ea typeface="Times New Roman" panose="02020603050405020304" pitchFamily="18" charset="0"/>
                <a:cs typeface="Arial" panose="020B0604020202020204" pitchFamily="34" charset="0"/>
                <a:sym typeface="Symbol" panose="05050102010706020507" pitchFamily="18" charset="2"/>
              </a:rPr>
              <a:t>), the observed frequency of oscillation (</a:t>
            </a:r>
            <a:r>
              <a:rPr kumimoji="0" lang="en-AU" altLang="en-US" sz="1400" b="0" i="0" u="none" strike="noStrike" cap="none" normalizeH="0" baseline="-30000" dirty="0">
                <a:ln>
                  <a:noFill/>
                </a:ln>
                <a:effectLst/>
                <a:latin typeface="Arial" panose="020B0604020202020204" pitchFamily="34" charset="0"/>
                <a:ea typeface="Times New Roman" panose="02020603050405020304" pitchFamily="18" charset="0"/>
                <a:cs typeface="Arial" panose="020B0604020202020204" pitchFamily="34" charset="0"/>
              </a:rPr>
              <a:t>d</a:t>
            </a:r>
            <a:r>
              <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sym typeface="Symbol" panose="05050102010706020507" pitchFamily="18" charset="2"/>
              </a:rPr>
              <a:t>), mass and spring constant. (2 points)</a:t>
            </a:r>
            <a:endParaRPr kumimoji="0" lang="en-US" altLang="en-US" sz="700" b="0" i="0" u="none" strike="noStrike" cap="none" normalizeH="0" baseline="0" dirty="0">
              <a:ln>
                <a:noFill/>
              </a:ln>
              <a:effectLst/>
              <a:sym typeface="Symbol" panose="05050102010706020507" pitchFamily="18" charset="2"/>
            </a:endParaRPr>
          </a:p>
          <a:p>
            <a:pPr lvl="0" indent="0" defTabSz="914400"/>
            <a:endParaRPr kumimoji="0" lang="en-AU" altLang="en-US" sz="1100" b="0" i="0" u="none" strike="noStrike" cap="none" normalizeH="0" baseline="0" dirty="0">
              <a:ln>
                <a:noFill/>
              </a:ln>
              <a:effectLst/>
              <a:ea typeface="Times New Roman" panose="02020603050405020304" pitchFamily="18" charset="0"/>
              <a:cs typeface="Arial" panose="020B0604020202020204" pitchFamily="34" charset="0"/>
              <a:sym typeface="Symbol" panose="05050102010706020507" pitchFamily="18" charset="2"/>
            </a:endParaRPr>
          </a:p>
          <a:p>
            <a:pPr marR="0" lvl="0" indent="0" algn="l" defTabSz="914400" rtl="0" eaLnBrk="0" fontAlgn="base" latinLnBrk="0" hangingPunct="0">
              <a:lnSpc>
                <a:spcPct val="100000"/>
              </a:lnSpc>
              <a:spcBef>
                <a:spcPct val="0"/>
              </a:spcBef>
              <a:spcAft>
                <a:spcPct val="0"/>
              </a:spcAft>
              <a:buClrTx/>
              <a:buSzTx/>
              <a:buFontTx/>
              <a:buNone/>
              <a:tabLst/>
            </a:pPr>
            <a:r>
              <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sym typeface="Symbol" panose="05050102010706020507" pitchFamily="18" charset="2"/>
              </a:rPr>
              <a:t>d) If there was a sinusoidal force applied with an amplitude of 30 kg (force) and a frequency of 0.1 rad/s, estimate the maximum displacement of the board? </a:t>
            </a:r>
            <a:r>
              <a:rPr kumimoji="0" lang="en-AU" altLang="en-US" sz="1400" b="0" i="0" u="none" strike="noStrike" cap="none" normalizeH="0" baseline="0">
                <a:ln>
                  <a:noFill/>
                </a:ln>
                <a:effectLst/>
                <a:ea typeface="Times New Roman" panose="02020603050405020304" pitchFamily="18" charset="0"/>
                <a:cs typeface="Arial" panose="020B0604020202020204" pitchFamily="34" charset="0"/>
                <a:sym typeface="Symbol" panose="05050102010706020507" pitchFamily="18" charset="2"/>
              </a:rPr>
              <a:t>(Ignore </a:t>
            </a:r>
            <a:r>
              <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sym typeface="Symbol" panose="05050102010706020507" pitchFamily="18" charset="2"/>
              </a:rPr>
              <a:t>the mass of the diver) (1 points)</a:t>
            </a:r>
            <a:endParaRPr kumimoji="0" lang="en-US" altLang="en-US" sz="700" b="0" i="0" u="none" strike="noStrike" cap="none" normalizeH="0" baseline="0" dirty="0">
              <a:ln>
                <a:noFill/>
              </a:ln>
              <a:effectLst/>
              <a:sym typeface="Symbol" panose="05050102010706020507" pitchFamily="18" charset="2"/>
            </a:endParaRPr>
          </a:p>
          <a:p>
            <a:pPr marR="0" lvl="0" indent="0" algn="l" defTabSz="914400" rtl="0" eaLnBrk="0" fontAlgn="base" latinLnBrk="0" hangingPunct="0">
              <a:lnSpc>
                <a:spcPct val="100000"/>
              </a:lnSpc>
              <a:spcBef>
                <a:spcPct val="0"/>
              </a:spcBef>
              <a:spcAft>
                <a:spcPct val="0"/>
              </a:spcAft>
              <a:buClrTx/>
              <a:buSzTx/>
              <a:buFontTx/>
              <a:buNone/>
              <a:tabLst/>
            </a:pPr>
            <a:endPar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sym typeface="Symbol" panose="05050102010706020507" pitchFamily="18" charset="2"/>
            </a:endParaRPr>
          </a:p>
          <a:p>
            <a:pPr marR="0" lvl="0" indent="0" algn="l" defTabSz="914400" rtl="0" eaLnBrk="0" fontAlgn="base" latinLnBrk="0" hangingPunct="0">
              <a:lnSpc>
                <a:spcPct val="100000"/>
              </a:lnSpc>
              <a:spcBef>
                <a:spcPct val="0"/>
              </a:spcBef>
              <a:spcAft>
                <a:spcPct val="0"/>
              </a:spcAft>
              <a:buClrTx/>
              <a:buSzTx/>
              <a:buFontTx/>
              <a:buNone/>
              <a:tabLst/>
            </a:pPr>
            <a:r>
              <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sym typeface="Symbol" panose="05050102010706020507" pitchFamily="18" charset="2"/>
              </a:rPr>
              <a:t>e) If the frequency were increased to 50 rad/s, estimate the maximum displacement. (1 point)</a:t>
            </a:r>
            <a:endParaRPr kumimoji="0" lang="en-US" altLang="en-US" sz="700" b="0" i="0" u="none" strike="noStrike" cap="none" normalizeH="0" baseline="0" dirty="0">
              <a:ln>
                <a:noFill/>
              </a:ln>
              <a:effectLst/>
              <a:sym typeface="Symbol" panose="05050102010706020507" pitchFamily="18" charset="2"/>
            </a:endParaRPr>
          </a:p>
          <a:p>
            <a:pPr marR="0" lvl="0" indent="0" algn="l" defTabSz="914400" rtl="0" eaLnBrk="0" fontAlgn="base" latinLnBrk="0" hangingPunct="0">
              <a:lnSpc>
                <a:spcPct val="100000"/>
              </a:lnSpc>
              <a:spcBef>
                <a:spcPct val="0"/>
              </a:spcBef>
              <a:spcAft>
                <a:spcPct val="0"/>
              </a:spcAft>
              <a:buClrTx/>
              <a:buSzTx/>
              <a:buFontTx/>
              <a:buNone/>
              <a:tabLst/>
            </a:pPr>
            <a:endPar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sym typeface="Symbol" panose="05050102010706020507" pitchFamily="18" charset="2"/>
            </a:endParaRPr>
          </a:p>
          <a:p>
            <a:pPr marR="0" lvl="0" indent="0" algn="l" defTabSz="914400" rtl="0" eaLnBrk="0" fontAlgn="base" latinLnBrk="0" hangingPunct="0">
              <a:lnSpc>
                <a:spcPct val="100000"/>
              </a:lnSpc>
              <a:spcBef>
                <a:spcPct val="0"/>
              </a:spcBef>
              <a:spcAft>
                <a:spcPct val="0"/>
              </a:spcAft>
              <a:buClrTx/>
              <a:buSzTx/>
              <a:buFontTx/>
              <a:buNone/>
              <a:tabLst/>
            </a:pPr>
            <a:r>
              <a:rPr kumimoji="0" lang="en-AU" altLang="en-US" sz="1400" b="0" i="0" u="none" strike="noStrike" cap="none" normalizeH="0" baseline="0" dirty="0">
                <a:ln>
                  <a:noFill/>
                </a:ln>
                <a:effectLst/>
                <a:ea typeface="Times New Roman" panose="02020603050405020304" pitchFamily="18" charset="0"/>
                <a:cs typeface="Arial" panose="020B0604020202020204" pitchFamily="34" charset="0"/>
                <a:sym typeface="Symbol" panose="05050102010706020507" pitchFamily="18" charset="2"/>
              </a:rPr>
              <a:t>f) Sketch the approximate amplitude response (gain versus frequency) for this system. Use a log-log plot. (3 points)</a:t>
            </a:r>
            <a:endParaRPr kumimoji="0" lang="en-US" altLang="en-US" sz="700" b="0" i="0" u="none" strike="noStrike" cap="none" normalizeH="0" baseline="0" dirty="0">
              <a:ln>
                <a:noFill/>
              </a:ln>
              <a:effectLst/>
              <a:sym typeface="Symbol" panose="05050102010706020507" pitchFamily="18" charset="2"/>
            </a:endParaRP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FF0000"/>
              </a:solidFill>
              <a:effectLst/>
              <a:latin typeface="Arial" panose="020B0604020202020204" pitchFamily="34" charset="0"/>
              <a:ea typeface="Times New Roman" panose="02020603050405020304" pitchFamily="18" charset="0"/>
              <a:cs typeface="Arial" panose="020B0604020202020204" pitchFamily="34" charset="0"/>
              <a:sym typeface="Symbol" panose="05050102010706020507" pitchFamily="18" charset="2"/>
            </a:endParaRPr>
          </a:p>
        </p:txBody>
      </p:sp>
    </p:spTree>
    <p:extLst>
      <p:ext uri="{BB962C8B-B14F-4D97-AF65-F5344CB8AC3E}">
        <p14:creationId xmlns:p14="http://schemas.microsoft.com/office/powerpoint/2010/main" val="42045303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91180-DE02-4DC6-8104-7EA5DDF407EA}"/>
              </a:ext>
            </a:extLst>
          </p:cNvPr>
          <p:cNvSpPr>
            <a:spLocks noGrp="1"/>
          </p:cNvSpPr>
          <p:nvPr>
            <p:ph type="title"/>
          </p:nvPr>
        </p:nvSpPr>
        <p:spPr/>
        <p:txBody>
          <a:bodyPr/>
          <a:lstStyle/>
          <a:p>
            <a:r>
              <a:rPr lang="en-AU" dirty="0"/>
              <a:t>Answer</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1D1CF93-C8AC-4E1D-85F0-CB5E82D30F2C}"/>
                  </a:ext>
                </a:extLst>
              </p:cNvPr>
              <p:cNvSpPr>
                <a:spLocks noGrp="1"/>
              </p:cNvSpPr>
              <p:nvPr>
                <p:ph idx="1"/>
              </p:nvPr>
            </p:nvSpPr>
            <p:spPr>
              <a:xfrm>
                <a:off x="403860" y="1242061"/>
                <a:ext cx="8229600" cy="4236720"/>
              </a:xfrm>
            </p:spPr>
            <p:txBody>
              <a:bodyPr>
                <a:normAutofit/>
              </a:bodyPr>
              <a:lstStyle/>
              <a:p>
                <a:pPr marL="0" indent="0">
                  <a:buNone/>
                </a:pPr>
                <a:r>
                  <a:rPr lang="en-AU" sz="1400" dirty="0">
                    <a:solidFill>
                      <a:schemeClr val="tx1"/>
                    </a:solidFill>
                  </a:rPr>
                  <a:t>A: </a:t>
                </a:r>
                <a:r>
                  <a:rPr lang="en-AU" altLang="en-US" sz="1400" i="1" dirty="0">
                    <a:solidFill>
                      <a:schemeClr val="tx1"/>
                    </a:solidFill>
                    <a:ea typeface="Times New Roman" panose="02020603050405020304" pitchFamily="18" charset="0"/>
                    <a:cs typeface="Arial" panose="020B0604020202020204" pitchFamily="34" charset="0"/>
                  </a:rPr>
                  <a:t>k=60*9.81/0.3 = 1962 N/m,</a:t>
                </a:r>
                <a:endParaRPr lang="en-US" altLang="en-US" sz="1400" i="1" dirty="0">
                  <a:solidFill>
                    <a:schemeClr val="tx1"/>
                  </a:solidFill>
                </a:endParaRPr>
              </a:p>
              <a:p>
                <a:pPr marL="0" indent="0">
                  <a:buNone/>
                </a:pPr>
                <a:r>
                  <a:rPr lang="en-AU" sz="1400" dirty="0">
                    <a:solidFill>
                      <a:schemeClr val="tx1"/>
                    </a:solidFill>
                  </a:rPr>
                  <a:t>B: </a:t>
                </a:r>
                <a:r>
                  <a:rPr lang="en-AU" altLang="en-US" sz="1400" i="1" dirty="0">
                    <a:solidFill>
                      <a:schemeClr val="tx1"/>
                    </a:solidFill>
                    <a:latin typeface="Arial" panose="020B0604020202020204" pitchFamily="34" charset="0"/>
                    <a:ea typeface="Times New Roman" panose="02020603050405020304" pitchFamily="18" charset="0"/>
                    <a:cs typeface="Arial" panose="020B0604020202020204" pitchFamily="34" charset="0"/>
                    <a:sym typeface="Symbol" panose="05050102010706020507" pitchFamily="18" charset="2"/>
                  </a:rPr>
                  <a:t></a:t>
                </a:r>
                <a:r>
                  <a:rPr lang="en-AU" altLang="en-US" sz="1400" i="1" baseline="-30000" dirty="0">
                    <a:solidFill>
                      <a:schemeClr val="tx1"/>
                    </a:solidFill>
                    <a:latin typeface="Arial" panose="020B0604020202020204" pitchFamily="34" charset="0"/>
                    <a:ea typeface="Times New Roman" panose="02020603050405020304" pitchFamily="18" charset="0"/>
                    <a:cs typeface="Arial" panose="020B0604020202020204" pitchFamily="34" charset="0"/>
                  </a:rPr>
                  <a:t>N</a:t>
                </a:r>
                <a:r>
                  <a:rPr lang="en-AU" altLang="en-US" sz="1400" i="1" dirty="0">
                    <a:solidFill>
                      <a:schemeClr val="tx1"/>
                    </a:solidFill>
                    <a:ea typeface="Times New Roman" panose="02020603050405020304" pitchFamily="18" charset="0"/>
                    <a:cs typeface="Arial" panose="020B0604020202020204" pitchFamily="34" charset="0"/>
                    <a:sym typeface="Symbol" panose="05050102010706020507" pitchFamily="18" charset="2"/>
                  </a:rPr>
                  <a:t>=sqrt(k/m) = sqrt(1962/60) = 5.7 rad/s, or 0.9 Hz </a:t>
                </a:r>
              </a:p>
              <a:p>
                <a:pPr marL="0" indent="0">
                  <a:buNone/>
                </a:pPr>
                <a:r>
                  <a:rPr lang="en-AU" sz="1400" dirty="0">
                    <a:solidFill>
                      <a:schemeClr val="tx1"/>
                    </a:solidFill>
                  </a:rPr>
                  <a:t>C: </a:t>
                </a:r>
                <a:endParaRPr lang="en-US" altLang="en-US" sz="1400" dirty="0">
                  <a:solidFill>
                    <a:schemeClr val="tx1"/>
                  </a:solidFill>
                  <a:sym typeface="Symbol" panose="05050102010706020507" pitchFamily="18" charset="2"/>
                </a:endParaRPr>
              </a:p>
              <a:p>
                <a:pPr lvl="0" indent="0" defTabSz="914400">
                  <a:buNone/>
                </a:pPr>
                <a14:m>
                  <m:oMathPara xmlns:m="http://schemas.openxmlformats.org/officeDocument/2006/math">
                    <m:oMathParaPr>
                      <m:jc m:val="centerGroup"/>
                    </m:oMathParaPr>
                    <m:oMath xmlns:m="http://schemas.openxmlformats.org/officeDocument/2006/math">
                      <m:sSub>
                        <m:sSubPr>
                          <m:ctrlPr>
                            <a:rPr lang="en-US" sz="1400" i="1">
                              <a:solidFill>
                                <a:schemeClr val="tx1"/>
                              </a:solidFill>
                              <a:latin typeface="Cambria Math" panose="02040503050406030204" pitchFamily="18" charset="0"/>
                            </a:rPr>
                          </m:ctrlPr>
                        </m:sSubPr>
                        <m:e>
                          <m:r>
                            <a:rPr lang="en-AU" sz="1400" i="1">
                              <a:solidFill>
                                <a:schemeClr val="tx1"/>
                              </a:solidFill>
                              <a:latin typeface="Cambria Math" panose="02040503050406030204" pitchFamily="18" charset="0"/>
                            </a:rPr>
                            <m:t>𝜔</m:t>
                          </m:r>
                        </m:e>
                        <m:sub>
                          <m:r>
                            <a:rPr lang="en-AU" sz="1400" i="1">
                              <a:solidFill>
                                <a:schemeClr val="tx1"/>
                              </a:solidFill>
                              <a:latin typeface="Cambria Math" panose="02040503050406030204" pitchFamily="18" charset="0"/>
                            </a:rPr>
                            <m:t>𝑑</m:t>
                          </m:r>
                        </m:sub>
                      </m:sSub>
                      <m:r>
                        <a:rPr lang="en-AU" sz="1400" i="1">
                          <a:solidFill>
                            <a:schemeClr val="tx1"/>
                          </a:solidFill>
                          <a:latin typeface="Cambria Math" panose="02040503050406030204" pitchFamily="18" charset="0"/>
                        </a:rPr>
                        <m:t>=</m:t>
                      </m:r>
                      <m:sSub>
                        <m:sSubPr>
                          <m:ctrlPr>
                            <a:rPr lang="en-US" sz="1400" i="1">
                              <a:solidFill>
                                <a:schemeClr val="tx1"/>
                              </a:solidFill>
                              <a:latin typeface="Cambria Math" panose="02040503050406030204" pitchFamily="18" charset="0"/>
                            </a:rPr>
                          </m:ctrlPr>
                        </m:sSubPr>
                        <m:e>
                          <m:r>
                            <a:rPr lang="en-AU" sz="1400" i="1">
                              <a:solidFill>
                                <a:schemeClr val="tx1"/>
                              </a:solidFill>
                              <a:latin typeface="Cambria Math" panose="02040503050406030204" pitchFamily="18" charset="0"/>
                            </a:rPr>
                            <m:t>𝜔</m:t>
                          </m:r>
                        </m:e>
                        <m:sub>
                          <m:r>
                            <a:rPr lang="en-AU" sz="1400" i="1">
                              <a:solidFill>
                                <a:schemeClr val="tx1"/>
                              </a:solidFill>
                              <a:latin typeface="Cambria Math" panose="02040503050406030204" pitchFamily="18" charset="0"/>
                            </a:rPr>
                            <m:t>𝑛</m:t>
                          </m:r>
                        </m:sub>
                      </m:sSub>
                      <m:rad>
                        <m:radPr>
                          <m:degHide m:val="on"/>
                          <m:ctrlPr>
                            <a:rPr lang="en-US" sz="1400" i="1">
                              <a:solidFill>
                                <a:schemeClr val="tx1"/>
                              </a:solidFill>
                              <a:latin typeface="Cambria Math" panose="02040503050406030204" pitchFamily="18" charset="0"/>
                            </a:rPr>
                          </m:ctrlPr>
                        </m:radPr>
                        <m:deg/>
                        <m:e>
                          <m:r>
                            <a:rPr lang="en-AU" sz="1400" i="1">
                              <a:solidFill>
                                <a:schemeClr val="tx1"/>
                              </a:solidFill>
                              <a:latin typeface="Cambria Math" panose="02040503050406030204" pitchFamily="18" charset="0"/>
                            </a:rPr>
                            <m:t>1−</m:t>
                          </m:r>
                          <m:sSup>
                            <m:sSupPr>
                              <m:ctrlPr>
                                <a:rPr lang="en-US" sz="1400" i="1">
                                  <a:solidFill>
                                    <a:schemeClr val="tx1"/>
                                  </a:solidFill>
                                  <a:latin typeface="Cambria Math" panose="02040503050406030204" pitchFamily="18" charset="0"/>
                                </a:rPr>
                              </m:ctrlPr>
                            </m:sSupPr>
                            <m:e>
                              <m:r>
                                <a:rPr lang="en-AU" sz="1400" i="1">
                                  <a:solidFill>
                                    <a:schemeClr val="tx1"/>
                                  </a:solidFill>
                                  <a:latin typeface="Cambria Math" panose="02040503050406030204" pitchFamily="18" charset="0"/>
                                </a:rPr>
                                <m:t>𝜁</m:t>
                              </m:r>
                            </m:e>
                            <m:sup>
                              <m:r>
                                <a:rPr lang="en-AU" sz="1400" i="1">
                                  <a:solidFill>
                                    <a:schemeClr val="tx1"/>
                                  </a:solidFill>
                                  <a:latin typeface="Cambria Math" panose="02040503050406030204" pitchFamily="18" charset="0"/>
                                </a:rPr>
                                <m:t>2</m:t>
                              </m:r>
                            </m:sup>
                          </m:sSup>
                        </m:e>
                      </m:rad>
                    </m:oMath>
                  </m:oMathPara>
                </a14:m>
                <a:endParaRPr lang="en-AU" altLang="en-US" sz="1400" dirty="0">
                  <a:solidFill>
                    <a:schemeClr val="tx1"/>
                  </a:solidFill>
                  <a:ea typeface="Times New Roman" panose="02020603050405020304" pitchFamily="18" charset="0"/>
                  <a:cs typeface="Arial" panose="020B0604020202020204" pitchFamily="34" charset="0"/>
                  <a:sym typeface="Symbol" panose="05050102010706020507" pitchFamily="18" charset="2"/>
                </a:endParaRPr>
              </a:p>
              <a:p>
                <a:pPr lvl="0" indent="0" defTabSz="914400">
                  <a:buNone/>
                </a:pPr>
                <a14:m>
                  <m:oMathPara xmlns:m="http://schemas.openxmlformats.org/officeDocument/2006/math">
                    <m:oMathParaPr>
                      <m:jc m:val="centerGroup"/>
                    </m:oMathParaPr>
                    <m:oMath xmlns:m="http://schemas.openxmlformats.org/officeDocument/2006/math">
                      <m:r>
                        <a:rPr lang="en-AU" sz="1400" i="1">
                          <a:solidFill>
                            <a:schemeClr val="tx1"/>
                          </a:solidFill>
                          <a:latin typeface="Cambria Math" panose="02040503050406030204" pitchFamily="18" charset="0"/>
                        </a:rPr>
                        <m:t>𝜁</m:t>
                      </m:r>
                      <m:r>
                        <a:rPr lang="en-AU" sz="1400" i="1">
                          <a:solidFill>
                            <a:schemeClr val="tx1"/>
                          </a:solidFill>
                          <a:latin typeface="Cambria Math" panose="02040503050406030204" pitchFamily="18" charset="0"/>
                        </a:rPr>
                        <m:t>=</m:t>
                      </m:r>
                      <m:f>
                        <m:fPr>
                          <m:ctrlPr>
                            <a:rPr lang="en-US" sz="1400" i="1">
                              <a:solidFill>
                                <a:schemeClr val="tx1"/>
                              </a:solidFill>
                              <a:latin typeface="Cambria Math" panose="02040503050406030204" pitchFamily="18" charset="0"/>
                            </a:rPr>
                          </m:ctrlPr>
                        </m:fPr>
                        <m:num>
                          <m:r>
                            <a:rPr lang="en-AU" sz="1400" i="1">
                              <a:solidFill>
                                <a:schemeClr val="tx1"/>
                              </a:solidFill>
                              <a:latin typeface="Cambria Math" panose="02040503050406030204" pitchFamily="18" charset="0"/>
                            </a:rPr>
                            <m:t>𝑏</m:t>
                          </m:r>
                        </m:num>
                        <m:den>
                          <m:r>
                            <a:rPr lang="en-AU" sz="1400" i="1">
                              <a:solidFill>
                                <a:schemeClr val="tx1"/>
                              </a:solidFill>
                              <a:latin typeface="Cambria Math" panose="02040503050406030204" pitchFamily="18" charset="0"/>
                            </a:rPr>
                            <m:t>2</m:t>
                          </m:r>
                          <m:rad>
                            <m:radPr>
                              <m:degHide m:val="on"/>
                              <m:ctrlPr>
                                <a:rPr lang="en-US" sz="1400" i="1">
                                  <a:solidFill>
                                    <a:schemeClr val="tx1"/>
                                  </a:solidFill>
                                  <a:latin typeface="Cambria Math" panose="02040503050406030204" pitchFamily="18" charset="0"/>
                                </a:rPr>
                              </m:ctrlPr>
                            </m:radPr>
                            <m:deg/>
                            <m:e>
                              <m:r>
                                <a:rPr lang="en-AU" sz="1400" i="1">
                                  <a:solidFill>
                                    <a:schemeClr val="tx1"/>
                                  </a:solidFill>
                                  <a:latin typeface="Cambria Math" panose="02040503050406030204" pitchFamily="18" charset="0"/>
                                </a:rPr>
                                <m:t>𝑘𝑚</m:t>
                              </m:r>
                            </m:e>
                          </m:rad>
                        </m:den>
                      </m:f>
                    </m:oMath>
                  </m:oMathPara>
                </a14:m>
                <a:endParaRPr lang="en-AU" altLang="en-US" sz="1400" dirty="0">
                  <a:solidFill>
                    <a:schemeClr val="tx1"/>
                  </a:solidFill>
                  <a:ea typeface="Times New Roman" panose="02020603050405020304" pitchFamily="18" charset="0"/>
                  <a:cs typeface="Arial" panose="020B0604020202020204" pitchFamily="34" charset="0"/>
                  <a:sym typeface="Symbol" panose="05050102010706020507" pitchFamily="18" charset="2"/>
                </a:endParaRPr>
              </a:p>
              <a:p>
                <a:pPr lvl="0" indent="0" defTabSz="914400">
                  <a:buNone/>
                </a:pPr>
                <a:r>
                  <a:rPr lang="en-AU" altLang="en-US" sz="1400" dirty="0">
                    <a:solidFill>
                      <a:schemeClr val="tx1"/>
                    </a:solidFill>
                    <a:ea typeface="Times New Roman" panose="02020603050405020304" pitchFamily="18" charset="0"/>
                    <a:cs typeface="Arial" panose="020B0604020202020204" pitchFamily="34" charset="0"/>
                    <a:sym typeface="Symbol" panose="05050102010706020507" pitchFamily="18" charset="2"/>
                  </a:rPr>
                  <a:t>therefore</a:t>
                </a:r>
                <a:endParaRPr lang="en-US" altLang="en-US" sz="1400" dirty="0">
                  <a:solidFill>
                    <a:schemeClr val="tx1"/>
                  </a:solidFill>
                  <a:sym typeface="Symbol" panose="05050102010706020507" pitchFamily="18" charset="2"/>
                </a:endParaRPr>
              </a:p>
              <a:p>
                <a:pPr lvl="0" indent="0" defTabSz="914400">
                  <a:buNone/>
                </a:pPr>
                <a14:m>
                  <m:oMathPara xmlns:m="http://schemas.openxmlformats.org/officeDocument/2006/math">
                    <m:oMathParaPr>
                      <m:jc m:val="centerGroup"/>
                    </m:oMathParaPr>
                    <m:oMath xmlns:m="http://schemas.openxmlformats.org/officeDocument/2006/math">
                      <m:r>
                        <a:rPr lang="en-AU" sz="1400" i="1">
                          <a:solidFill>
                            <a:schemeClr val="tx1"/>
                          </a:solidFill>
                          <a:latin typeface="Cambria Math" panose="02040503050406030204" pitchFamily="18" charset="0"/>
                        </a:rPr>
                        <m:t>𝑏</m:t>
                      </m:r>
                      <m:r>
                        <a:rPr lang="en-AU" sz="1400" i="1">
                          <a:solidFill>
                            <a:schemeClr val="tx1"/>
                          </a:solidFill>
                          <a:latin typeface="Cambria Math" panose="02040503050406030204" pitchFamily="18" charset="0"/>
                        </a:rPr>
                        <m:t>=</m:t>
                      </m:r>
                      <m:rad>
                        <m:radPr>
                          <m:degHide m:val="on"/>
                          <m:ctrlPr>
                            <a:rPr lang="en-US" sz="1400" i="1">
                              <a:solidFill>
                                <a:schemeClr val="tx1"/>
                              </a:solidFill>
                              <a:latin typeface="Cambria Math" panose="02040503050406030204" pitchFamily="18" charset="0"/>
                            </a:rPr>
                          </m:ctrlPr>
                        </m:radPr>
                        <m:deg/>
                        <m:e>
                          <m:r>
                            <a:rPr lang="en-AU" sz="1400" i="1">
                              <a:solidFill>
                                <a:schemeClr val="tx1"/>
                              </a:solidFill>
                              <a:latin typeface="Cambria Math" panose="02040503050406030204" pitchFamily="18" charset="0"/>
                            </a:rPr>
                            <m:t>1−</m:t>
                          </m:r>
                          <m:sSup>
                            <m:sSupPr>
                              <m:ctrlPr>
                                <a:rPr lang="en-US" sz="1400" i="1">
                                  <a:solidFill>
                                    <a:schemeClr val="tx1"/>
                                  </a:solidFill>
                                  <a:latin typeface="Cambria Math" panose="02040503050406030204" pitchFamily="18" charset="0"/>
                                </a:rPr>
                              </m:ctrlPr>
                            </m:sSupPr>
                            <m:e>
                              <m:d>
                                <m:dPr>
                                  <m:ctrlPr>
                                    <a:rPr lang="en-US" sz="1400" i="1">
                                      <a:solidFill>
                                        <a:schemeClr val="tx1"/>
                                      </a:solidFill>
                                      <a:latin typeface="Cambria Math" panose="02040503050406030204" pitchFamily="18" charset="0"/>
                                    </a:rPr>
                                  </m:ctrlPr>
                                </m:dPr>
                                <m:e>
                                  <m:f>
                                    <m:fPr>
                                      <m:ctrlPr>
                                        <a:rPr lang="en-US" sz="1400" i="1">
                                          <a:solidFill>
                                            <a:schemeClr val="tx1"/>
                                          </a:solidFill>
                                          <a:latin typeface="Cambria Math" panose="02040503050406030204" pitchFamily="18" charset="0"/>
                                        </a:rPr>
                                      </m:ctrlPr>
                                    </m:fPr>
                                    <m:num>
                                      <m:sSub>
                                        <m:sSubPr>
                                          <m:ctrlPr>
                                            <a:rPr lang="en-US" sz="1400" i="1">
                                              <a:solidFill>
                                                <a:schemeClr val="tx1"/>
                                              </a:solidFill>
                                              <a:latin typeface="Cambria Math" panose="02040503050406030204" pitchFamily="18" charset="0"/>
                                            </a:rPr>
                                          </m:ctrlPr>
                                        </m:sSubPr>
                                        <m:e>
                                          <m:r>
                                            <a:rPr lang="en-AU" sz="1400" i="1">
                                              <a:solidFill>
                                                <a:schemeClr val="tx1"/>
                                              </a:solidFill>
                                              <a:latin typeface="Cambria Math" panose="02040503050406030204" pitchFamily="18" charset="0"/>
                                            </a:rPr>
                                            <m:t>𝜔</m:t>
                                          </m:r>
                                        </m:e>
                                        <m:sub>
                                          <m:r>
                                            <a:rPr lang="en-AU" sz="1400" i="1">
                                              <a:solidFill>
                                                <a:schemeClr val="tx1"/>
                                              </a:solidFill>
                                              <a:latin typeface="Cambria Math" panose="02040503050406030204" pitchFamily="18" charset="0"/>
                                            </a:rPr>
                                            <m:t>𝑑</m:t>
                                          </m:r>
                                        </m:sub>
                                      </m:sSub>
                                    </m:num>
                                    <m:den>
                                      <m:sSub>
                                        <m:sSubPr>
                                          <m:ctrlPr>
                                            <a:rPr lang="en-US" sz="1400" i="1">
                                              <a:solidFill>
                                                <a:schemeClr val="tx1"/>
                                              </a:solidFill>
                                              <a:latin typeface="Cambria Math" panose="02040503050406030204" pitchFamily="18" charset="0"/>
                                            </a:rPr>
                                          </m:ctrlPr>
                                        </m:sSubPr>
                                        <m:e>
                                          <m:r>
                                            <a:rPr lang="en-AU" sz="1400" i="1">
                                              <a:solidFill>
                                                <a:schemeClr val="tx1"/>
                                              </a:solidFill>
                                              <a:latin typeface="Cambria Math" panose="02040503050406030204" pitchFamily="18" charset="0"/>
                                            </a:rPr>
                                            <m:t>𝜔</m:t>
                                          </m:r>
                                        </m:e>
                                        <m:sub>
                                          <m:r>
                                            <a:rPr lang="en-AU" sz="1400" i="1">
                                              <a:solidFill>
                                                <a:schemeClr val="tx1"/>
                                              </a:solidFill>
                                              <a:latin typeface="Cambria Math" panose="02040503050406030204" pitchFamily="18" charset="0"/>
                                            </a:rPr>
                                            <m:t>𝑛</m:t>
                                          </m:r>
                                        </m:sub>
                                      </m:sSub>
                                    </m:den>
                                  </m:f>
                                </m:e>
                              </m:d>
                            </m:e>
                            <m:sup>
                              <m:r>
                                <a:rPr lang="en-AU" sz="1400" i="1">
                                  <a:solidFill>
                                    <a:schemeClr val="tx1"/>
                                  </a:solidFill>
                                  <a:latin typeface="Cambria Math" panose="02040503050406030204" pitchFamily="18" charset="0"/>
                                </a:rPr>
                                <m:t>2</m:t>
                              </m:r>
                            </m:sup>
                          </m:sSup>
                        </m:e>
                      </m:rad>
                      <m:r>
                        <a:rPr lang="en-AU" sz="1400" i="1">
                          <a:solidFill>
                            <a:schemeClr val="tx1"/>
                          </a:solidFill>
                          <a:latin typeface="Cambria Math" panose="02040503050406030204" pitchFamily="18" charset="0"/>
                        </a:rPr>
                        <m:t>2</m:t>
                      </m:r>
                      <m:rad>
                        <m:radPr>
                          <m:degHide m:val="on"/>
                          <m:ctrlPr>
                            <a:rPr lang="en-US" sz="1400" i="1">
                              <a:solidFill>
                                <a:schemeClr val="tx1"/>
                              </a:solidFill>
                              <a:latin typeface="Cambria Math" panose="02040503050406030204" pitchFamily="18" charset="0"/>
                            </a:rPr>
                          </m:ctrlPr>
                        </m:radPr>
                        <m:deg/>
                        <m:e>
                          <m:r>
                            <a:rPr lang="en-AU" sz="1400" i="1">
                              <a:solidFill>
                                <a:schemeClr val="tx1"/>
                              </a:solidFill>
                              <a:latin typeface="Cambria Math" panose="02040503050406030204" pitchFamily="18" charset="0"/>
                            </a:rPr>
                            <m:t>𝑘𝑚</m:t>
                          </m:r>
                        </m:e>
                      </m:rad>
                    </m:oMath>
                  </m:oMathPara>
                </a14:m>
                <a:endParaRPr lang="en-AU" altLang="en-US" sz="1400" dirty="0">
                  <a:solidFill>
                    <a:schemeClr val="tx1"/>
                  </a:solidFill>
                  <a:ea typeface="Times New Roman" panose="02020603050405020304" pitchFamily="18" charset="0"/>
                  <a:cs typeface="Arial" panose="020B0604020202020204" pitchFamily="34" charset="0"/>
                  <a:sym typeface="Symbol" panose="05050102010706020507" pitchFamily="18" charset="2"/>
                </a:endParaRPr>
              </a:p>
              <a:p>
                <a:pPr marL="0" indent="0">
                  <a:buNone/>
                </a:pPr>
                <a:endParaRPr lang="en-AU" sz="1400" dirty="0">
                  <a:solidFill>
                    <a:schemeClr val="tx1"/>
                  </a:solidFill>
                </a:endParaRPr>
              </a:p>
              <a:p>
                <a:pPr marL="0" indent="0">
                  <a:buNone/>
                </a:pPr>
                <a:r>
                  <a:rPr lang="en-AU" sz="1400" dirty="0">
                    <a:solidFill>
                      <a:schemeClr val="tx1"/>
                    </a:solidFill>
                  </a:rPr>
                  <a:t>D: </a:t>
                </a:r>
                <a:r>
                  <a:rPr lang="en-AU" altLang="en-US" sz="1400" i="1" dirty="0">
                    <a:solidFill>
                      <a:schemeClr val="tx1"/>
                    </a:solidFill>
                    <a:ea typeface="Times New Roman" panose="02020603050405020304" pitchFamily="18" charset="0"/>
                    <a:cs typeface="Arial" panose="020B0604020202020204" pitchFamily="34" charset="0"/>
                    <a:sym typeface="Symbol" panose="05050102010706020507" pitchFamily="18" charset="2"/>
                  </a:rPr>
                  <a:t>since the frequency is much less than the natural frequency, the gain would be 1 and the amplitude would be 0.15 m (half that in a) so 0.45 is OK too</a:t>
                </a:r>
                <a:endParaRPr lang="en-US" altLang="en-US" sz="1400" i="1" dirty="0">
                  <a:solidFill>
                    <a:schemeClr val="tx1"/>
                  </a:solidFill>
                  <a:sym typeface="Symbol" panose="05050102010706020507" pitchFamily="18" charset="2"/>
                </a:endParaRPr>
              </a:p>
              <a:p>
                <a:pPr marL="0" indent="0">
                  <a:buNone/>
                </a:pPr>
                <a:r>
                  <a:rPr lang="en-AU" sz="1400" dirty="0">
                    <a:solidFill>
                      <a:schemeClr val="tx1"/>
                    </a:solidFill>
                  </a:rPr>
                  <a:t>E: </a:t>
                </a:r>
                <a:r>
                  <a:rPr lang="en-AU" altLang="en-US" sz="1400" i="1" dirty="0">
                    <a:solidFill>
                      <a:schemeClr val="tx1"/>
                    </a:solidFill>
                    <a:ea typeface="Times New Roman" panose="02020603050405020304" pitchFamily="18" charset="0"/>
                    <a:cs typeface="Arial" panose="020B0604020202020204" pitchFamily="34" charset="0"/>
                    <a:sym typeface="Symbol" panose="05050102010706020507" pitchFamily="18" charset="2"/>
                  </a:rPr>
                  <a:t>Since the frequency is much greater than the resonant frequency, the gain is nearly 0 and the amplitude is nearly 0.</a:t>
                </a:r>
                <a:endParaRPr lang="en-US" altLang="en-US" sz="1400" i="1" dirty="0">
                  <a:solidFill>
                    <a:schemeClr val="tx1"/>
                  </a:solidFill>
                  <a:sym typeface="Symbol" panose="05050102010706020507" pitchFamily="18" charset="2"/>
                </a:endParaRPr>
              </a:p>
              <a:p>
                <a:pPr marL="0" indent="0">
                  <a:buNone/>
                </a:pPr>
                <a:r>
                  <a:rPr lang="en-AU" sz="1400" dirty="0">
                    <a:solidFill>
                      <a:schemeClr val="tx1"/>
                    </a:solidFill>
                  </a:rPr>
                  <a:t>F: </a:t>
                </a:r>
                <a:r>
                  <a:rPr lang="en-AU" altLang="en-US" sz="1400" dirty="0">
                    <a:solidFill>
                      <a:schemeClr val="tx1"/>
                    </a:solidFill>
                    <a:latin typeface="Arial" panose="020B0604020202020204" pitchFamily="34" charset="0"/>
                    <a:ea typeface="Times New Roman" panose="02020603050405020304" pitchFamily="18" charset="0"/>
                    <a:cs typeface="Arial" panose="020B0604020202020204" pitchFamily="34" charset="0"/>
                  </a:rPr>
                  <a:t> </a:t>
                </a:r>
                <a:r>
                  <a:rPr lang="en-AU" altLang="en-US" sz="1400" i="1" dirty="0">
                    <a:solidFill>
                      <a:schemeClr val="tx1"/>
                    </a:solidFill>
                    <a:latin typeface="Arial" panose="020B0604020202020204" pitchFamily="34" charset="0"/>
                    <a:ea typeface="Times New Roman" panose="02020603050405020304" pitchFamily="18" charset="0"/>
                    <a:cs typeface="Arial" panose="020B0604020202020204" pitchFamily="34" charset="0"/>
                  </a:rPr>
                  <a:t>only the underdamped curve, if log (gain) plotted the DC intercept =0. If gain is plotted then DC intercept = 1.</a:t>
                </a:r>
                <a:endParaRPr lang="en-AU" altLang="en-US" sz="1400" i="1" dirty="0">
                  <a:solidFill>
                    <a:schemeClr val="tx1"/>
                  </a:solidFill>
                  <a:latin typeface="Arial" panose="020B0604020202020204" pitchFamily="34" charset="0"/>
                </a:endParaRPr>
              </a:p>
              <a:p>
                <a:pPr marL="0" indent="0">
                  <a:buNone/>
                </a:pPr>
                <a:endParaRPr lang="en-US" sz="1400" dirty="0"/>
              </a:p>
            </p:txBody>
          </p:sp>
        </mc:Choice>
        <mc:Fallback xmlns="">
          <p:sp>
            <p:nvSpPr>
              <p:cNvPr id="3" name="Content Placeholder 2">
                <a:extLst>
                  <a:ext uri="{FF2B5EF4-FFF2-40B4-BE49-F238E27FC236}">
                    <a16:creationId xmlns:a16="http://schemas.microsoft.com/office/drawing/2014/main" id="{F1D1CF93-C8AC-4E1D-85F0-CB5E82D30F2C}"/>
                  </a:ext>
                </a:extLst>
              </p:cNvPr>
              <p:cNvSpPr>
                <a:spLocks noGrp="1" noRot="1" noChangeAspect="1" noMove="1" noResize="1" noEditPoints="1" noAdjustHandles="1" noChangeArrowheads="1" noChangeShapeType="1" noTextEdit="1"/>
              </p:cNvSpPr>
              <p:nvPr>
                <p:ph idx="1"/>
              </p:nvPr>
            </p:nvSpPr>
            <p:spPr>
              <a:xfrm>
                <a:off x="403860" y="1242061"/>
                <a:ext cx="8229600" cy="4236720"/>
              </a:xfrm>
              <a:blipFill>
                <a:blip r:embed="rId3"/>
                <a:stretch>
                  <a:fillRect l="-222" t="-288" r="-370"/>
                </a:stretch>
              </a:blipFill>
            </p:spPr>
            <p:txBody>
              <a:bodyPr/>
              <a:lstStyle/>
              <a:p>
                <a:r>
                  <a:rPr lang="en-US">
                    <a:noFill/>
                  </a:rPr>
                  <a:t> </a:t>
                </a:r>
              </a:p>
            </p:txBody>
          </p:sp>
        </mc:Fallback>
      </mc:AlternateContent>
      <p:pic>
        <p:nvPicPr>
          <p:cNvPr id="4" name="Picture 5">
            <a:extLst>
              <a:ext uri="{FF2B5EF4-FFF2-40B4-BE49-F238E27FC236}">
                <a16:creationId xmlns:a16="http://schemas.microsoft.com/office/drawing/2014/main" id="{54D0C479-E9B6-421F-AE88-CCCDFDE692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73090" y="5246054"/>
            <a:ext cx="3067050" cy="120015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6F934C8B-DB83-4D2F-89E6-88574C133950}"/>
              </a:ext>
            </a:extLst>
          </p:cNvPr>
          <p:cNvSpPr/>
          <p:nvPr/>
        </p:nvSpPr>
        <p:spPr>
          <a:xfrm>
            <a:off x="350520" y="1242061"/>
            <a:ext cx="8580120" cy="53413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Try this on your own first, then move away to see answer</a:t>
            </a:r>
          </a:p>
        </p:txBody>
      </p:sp>
    </p:spTree>
    <p:extLst>
      <p:ext uri="{BB962C8B-B14F-4D97-AF65-F5344CB8AC3E}">
        <p14:creationId xmlns:p14="http://schemas.microsoft.com/office/powerpoint/2010/main" val="5697660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DDB384-4830-4B23-B354-7892B32B8C3F}"/>
              </a:ext>
            </a:extLst>
          </p:cNvPr>
          <p:cNvSpPr>
            <a:spLocks noGrp="1"/>
          </p:cNvSpPr>
          <p:nvPr>
            <p:ph idx="1"/>
          </p:nvPr>
        </p:nvSpPr>
        <p:spPr>
          <a:xfrm>
            <a:off x="261257" y="206829"/>
            <a:ext cx="8621486" cy="1839685"/>
          </a:xfrm>
        </p:spPr>
        <p:txBody>
          <a:bodyPr>
            <a:normAutofit fontScale="47500" lnSpcReduction="20000"/>
          </a:bodyPr>
          <a:lstStyle/>
          <a:p>
            <a:pPr marL="0" indent="0">
              <a:buNone/>
            </a:pPr>
            <a:r>
              <a:rPr lang="en-AU" dirty="0"/>
              <a:t>Many automotive suspensions use a vertically mounted spring and damper. If the total vehicle weight is 600 kg equally distributed, and the springs have a constant of 35 </a:t>
            </a:r>
            <a:r>
              <a:rPr lang="en-AU" dirty="0" err="1"/>
              <a:t>kN</a:t>
            </a:r>
            <a:r>
              <a:rPr lang="en-AU" dirty="0"/>
              <a:t>/m. </a:t>
            </a:r>
          </a:p>
          <a:p>
            <a:pPr marL="514350" indent="-514350">
              <a:buAutoNum type="alphaLcParenBoth"/>
            </a:pPr>
            <a:r>
              <a:rPr lang="en-AU" dirty="0"/>
              <a:t>What damping constant is required for a damping ratio of 0.8? </a:t>
            </a:r>
          </a:p>
          <a:p>
            <a:pPr marL="514350" indent="-514350">
              <a:buAutoNum type="alphaLcParenBoth"/>
            </a:pPr>
            <a:r>
              <a:rPr lang="en-AU" dirty="0"/>
              <a:t>What is the resonant frequency of the vehicle? </a:t>
            </a:r>
          </a:p>
          <a:p>
            <a:pPr marL="514350" indent="-514350">
              <a:buAutoNum type="alphaLcParenBoth"/>
            </a:pPr>
            <a:r>
              <a:rPr lang="en-AU" dirty="0"/>
              <a:t>If the vehicle flipped over onto </a:t>
            </a:r>
            <a:r>
              <a:rPr lang="en-AU"/>
              <a:t>its roof, </a:t>
            </a:r>
            <a:r>
              <a:rPr lang="en-AU" dirty="0"/>
              <a:t>would the wheels be under or over damped? </a:t>
            </a:r>
          </a:p>
          <a:p>
            <a:pPr marL="514350" indent="-514350">
              <a:buAutoNum type="alphaLcParenBoth"/>
            </a:pPr>
            <a:r>
              <a:rPr lang="en-AU" dirty="0"/>
              <a:t>Sketch the step response and bode plots for an underdamped, overdamped and ideally damped 2nd order system. Make two plots in total, with 3 curves on each.</a:t>
            </a:r>
          </a:p>
        </p:txBody>
      </p:sp>
      <p:pic>
        <p:nvPicPr>
          <p:cNvPr id="4" name="Picture 3">
            <a:extLst>
              <a:ext uri="{FF2B5EF4-FFF2-40B4-BE49-F238E27FC236}">
                <a16:creationId xmlns:a16="http://schemas.microsoft.com/office/drawing/2014/main" id="{BB85CBAB-4F90-4E74-8D63-048DF3C053C1}"/>
              </a:ext>
            </a:extLst>
          </p:cNvPr>
          <p:cNvPicPr>
            <a:picLocks noChangeAspect="1"/>
          </p:cNvPicPr>
          <p:nvPr/>
        </p:nvPicPr>
        <p:blipFill>
          <a:blip r:embed="rId2"/>
          <a:stretch>
            <a:fillRect/>
          </a:stretch>
        </p:blipFill>
        <p:spPr>
          <a:xfrm>
            <a:off x="772406" y="1824666"/>
            <a:ext cx="7599187" cy="5033334"/>
          </a:xfrm>
          <a:prstGeom prst="rect">
            <a:avLst/>
          </a:prstGeom>
        </p:spPr>
      </p:pic>
    </p:spTree>
    <p:extLst>
      <p:ext uri="{BB962C8B-B14F-4D97-AF65-F5344CB8AC3E}">
        <p14:creationId xmlns:p14="http://schemas.microsoft.com/office/powerpoint/2010/main" val="1088482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23098"/>
          </a:xfrm>
        </p:spPr>
        <p:txBody>
          <a:bodyPr/>
          <a:lstStyle/>
          <a:p>
            <a:r>
              <a:rPr lang="en-AU" dirty="0"/>
              <a:t>What is System Response?</a:t>
            </a:r>
            <a:endParaRPr lang="en-US" dirty="0"/>
          </a:p>
        </p:txBody>
      </p:sp>
      <p:sp>
        <p:nvSpPr>
          <p:cNvPr id="3" name="Content Placeholder 2"/>
          <p:cNvSpPr>
            <a:spLocks noGrp="1"/>
          </p:cNvSpPr>
          <p:nvPr>
            <p:ph idx="1"/>
          </p:nvPr>
        </p:nvSpPr>
        <p:spPr>
          <a:xfrm>
            <a:off x="457200" y="1197736"/>
            <a:ext cx="8229600" cy="5385626"/>
          </a:xfrm>
        </p:spPr>
        <p:txBody>
          <a:bodyPr>
            <a:normAutofit fontScale="92500" lnSpcReduction="20000"/>
          </a:bodyPr>
          <a:lstStyle/>
          <a:p>
            <a:r>
              <a:rPr lang="en-AU" sz="2800" dirty="0"/>
              <a:t>A typical simple system has one input and one output.</a:t>
            </a:r>
          </a:p>
          <a:p>
            <a:pPr lvl="1"/>
            <a:r>
              <a:rPr lang="en-AU" sz="2400" dirty="0"/>
              <a:t>Examples (input: output)</a:t>
            </a:r>
          </a:p>
          <a:p>
            <a:pPr lvl="2"/>
            <a:r>
              <a:rPr lang="en-AU" sz="2000" dirty="0"/>
              <a:t>Amplifiers from last week (input Voltage: output Voltage)</a:t>
            </a:r>
          </a:p>
          <a:p>
            <a:pPr lvl="2"/>
            <a:r>
              <a:rPr lang="en-AU" sz="2000" dirty="0"/>
              <a:t>A to D converter (input voltage: 10 bit digital level)</a:t>
            </a:r>
          </a:p>
          <a:p>
            <a:pPr lvl="2"/>
            <a:r>
              <a:rPr lang="en-AU" sz="2000" dirty="0"/>
              <a:t>DC motor (input Voltage: motor speed, or motor position)</a:t>
            </a:r>
          </a:p>
          <a:p>
            <a:pPr lvl="2"/>
            <a:r>
              <a:rPr lang="en-AU" sz="2000" dirty="0"/>
              <a:t>DC motor (load torque: motor speed)</a:t>
            </a:r>
          </a:p>
          <a:p>
            <a:pPr lvl="2"/>
            <a:r>
              <a:rPr lang="en-AU" sz="2000" dirty="0"/>
              <a:t>Vehicle suspension (road surface: vehicle height)</a:t>
            </a:r>
          </a:p>
          <a:p>
            <a:pPr lvl="2"/>
            <a:r>
              <a:rPr lang="en-AU" sz="2000" dirty="0"/>
              <a:t>Electric guitar pickup (string vibration: electrical signal)</a:t>
            </a:r>
          </a:p>
          <a:p>
            <a:pPr lvl="2"/>
            <a:r>
              <a:rPr lang="en-AU" sz="2000" dirty="0"/>
              <a:t>Vehicle steering (steering wheel angle: tire angle, direction of vehicle travel)</a:t>
            </a:r>
          </a:p>
          <a:p>
            <a:pPr lvl="2"/>
            <a:r>
              <a:rPr lang="en-AU" sz="2000" dirty="0"/>
              <a:t>Vehicle throttle (gas pedal position: air valve position, motor torque, speed, power, …)</a:t>
            </a:r>
          </a:p>
          <a:p>
            <a:r>
              <a:rPr lang="en-AU" sz="2800" dirty="0"/>
              <a:t>In nearly all cases we can describe the system response by asking two questions:</a:t>
            </a:r>
          </a:p>
          <a:p>
            <a:pPr lvl="1"/>
            <a:r>
              <a:rPr lang="en-AU" sz="2400" dirty="0"/>
              <a:t>How does it respond to a step change in input?</a:t>
            </a:r>
          </a:p>
          <a:p>
            <a:pPr lvl="1"/>
            <a:r>
              <a:rPr lang="en-AU" sz="2400" dirty="0"/>
              <a:t>How does it respond to an oscillating input of different frequencies?</a:t>
            </a:r>
          </a:p>
          <a:p>
            <a:pPr lvl="2"/>
            <a:endParaRPr lang="en-US" sz="2000" dirty="0"/>
          </a:p>
        </p:txBody>
      </p:sp>
      <p:sp>
        <p:nvSpPr>
          <p:cNvPr id="4" name="Rectangle 3">
            <a:extLst>
              <a:ext uri="{FF2B5EF4-FFF2-40B4-BE49-F238E27FC236}">
                <a16:creationId xmlns:a16="http://schemas.microsoft.com/office/drawing/2014/main" id="{C2AA493A-8BCD-41A3-B453-30D7AA1D06A5}"/>
              </a:ext>
            </a:extLst>
          </p:cNvPr>
          <p:cNvSpPr/>
          <p:nvPr/>
        </p:nvSpPr>
        <p:spPr>
          <a:xfrm>
            <a:off x="752394" y="5409126"/>
            <a:ext cx="7639211" cy="1056067"/>
          </a:xfrm>
          <a:prstGeom prst="rect">
            <a:avLst/>
          </a:prstGeom>
          <a:no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0034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5A59-15B3-40DE-AD18-0B48B123785B}"/>
              </a:ext>
            </a:extLst>
          </p:cNvPr>
          <p:cNvSpPr>
            <a:spLocks noGrp="1"/>
          </p:cNvSpPr>
          <p:nvPr>
            <p:ph type="title"/>
          </p:nvPr>
        </p:nvSpPr>
        <p:spPr/>
        <p:txBody>
          <a:bodyPr/>
          <a:lstStyle/>
          <a:p>
            <a:r>
              <a:rPr lang="en-AU" dirty="0"/>
              <a:t>Answer</a:t>
            </a:r>
          </a:p>
        </p:txBody>
      </p:sp>
      <p:sp>
        <p:nvSpPr>
          <p:cNvPr id="3" name="Content Placeholder 2">
            <a:extLst>
              <a:ext uri="{FF2B5EF4-FFF2-40B4-BE49-F238E27FC236}">
                <a16:creationId xmlns:a16="http://schemas.microsoft.com/office/drawing/2014/main" id="{B43FEEC4-651E-47CD-9796-548C7D0F7F8F}"/>
              </a:ext>
            </a:extLst>
          </p:cNvPr>
          <p:cNvSpPr>
            <a:spLocks noGrp="1"/>
          </p:cNvSpPr>
          <p:nvPr>
            <p:ph idx="1"/>
          </p:nvPr>
        </p:nvSpPr>
        <p:spPr>
          <a:xfrm>
            <a:off x="457200" y="1219200"/>
            <a:ext cx="8229600" cy="2946400"/>
          </a:xfrm>
        </p:spPr>
        <p:txBody>
          <a:bodyPr>
            <a:normAutofit fontScale="55000" lnSpcReduction="20000"/>
          </a:bodyPr>
          <a:lstStyle/>
          <a:p>
            <a:pPr marL="0" indent="0">
              <a:buNone/>
            </a:pPr>
            <a:r>
              <a:rPr lang="en-AU" dirty="0"/>
              <a:t>a) 600 kg equally distributed means 150 kg per shock absorber. k= 35000 N/m</a:t>
            </a:r>
          </a:p>
          <a:p>
            <a:pPr marL="0" indent="0">
              <a:buNone/>
            </a:pPr>
            <a:r>
              <a:rPr lang="en-AU" dirty="0"/>
              <a:t>0.8 = b/2/sqrt(km)</a:t>
            </a:r>
          </a:p>
          <a:p>
            <a:pPr marL="0" indent="0">
              <a:buNone/>
            </a:pPr>
            <a:r>
              <a:rPr lang="en-AU" dirty="0"/>
              <a:t>b=0.8*2*sqrt(150*35000) = 1.16 </a:t>
            </a:r>
            <a:r>
              <a:rPr lang="en-AU" dirty="0" err="1"/>
              <a:t>kNs</a:t>
            </a:r>
            <a:r>
              <a:rPr lang="en-AU" dirty="0"/>
              <a:t>/m</a:t>
            </a:r>
          </a:p>
          <a:p>
            <a:pPr marL="0" indent="0">
              <a:buNone/>
            </a:pPr>
            <a:endParaRPr lang="en-AU" dirty="0"/>
          </a:p>
          <a:p>
            <a:pPr marL="0" indent="0">
              <a:buNone/>
            </a:pPr>
            <a:r>
              <a:rPr lang="en-AU" dirty="0"/>
              <a:t>b) Resonant or natural frequency = sqrt(k/m) = 15.3 rad/s = 2.43 Hz</a:t>
            </a:r>
          </a:p>
          <a:p>
            <a:pPr marL="0" indent="0">
              <a:buNone/>
            </a:pPr>
            <a:endParaRPr lang="en-AU" dirty="0"/>
          </a:p>
          <a:p>
            <a:pPr marL="0" indent="0">
              <a:buNone/>
            </a:pPr>
            <a:r>
              <a:rPr lang="en-AU" dirty="0"/>
              <a:t>c) If the vehicle were upside down, the suspension now controls the movement of wheels, which have a much lower mass. Therefore the damping ratio increases and the system is overdamped.</a:t>
            </a:r>
          </a:p>
          <a:p>
            <a:pPr marL="0" indent="0">
              <a:buNone/>
            </a:pPr>
            <a:endParaRPr lang="en-AU" dirty="0"/>
          </a:p>
          <a:p>
            <a:pPr marL="0" indent="0">
              <a:buNone/>
            </a:pPr>
            <a:r>
              <a:rPr lang="en-AU" dirty="0"/>
              <a:t>d)  See figure 4.16 for step response and figure 4.19 for bode plots</a:t>
            </a:r>
          </a:p>
          <a:p>
            <a:pPr marL="0" indent="0">
              <a:buNone/>
            </a:pPr>
            <a:endParaRPr lang="en-AU" dirty="0"/>
          </a:p>
          <a:p>
            <a:pPr marL="0" indent="0">
              <a:buNone/>
            </a:pPr>
            <a:endParaRPr lang="en-AU" dirty="0"/>
          </a:p>
        </p:txBody>
      </p:sp>
      <p:sp>
        <p:nvSpPr>
          <p:cNvPr id="4" name="Rectangle 3">
            <a:extLst>
              <a:ext uri="{FF2B5EF4-FFF2-40B4-BE49-F238E27FC236}">
                <a16:creationId xmlns:a16="http://schemas.microsoft.com/office/drawing/2014/main" id="{A59FB5E9-8894-45F9-8B81-59400DD591F8}"/>
              </a:ext>
            </a:extLst>
          </p:cNvPr>
          <p:cNvSpPr/>
          <p:nvPr/>
        </p:nvSpPr>
        <p:spPr>
          <a:xfrm>
            <a:off x="350520" y="1242061"/>
            <a:ext cx="8580120" cy="53413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Try this on your own first, then move away to see answer</a:t>
            </a:r>
          </a:p>
        </p:txBody>
      </p:sp>
    </p:spTree>
    <p:extLst>
      <p:ext uri="{BB962C8B-B14F-4D97-AF65-F5344CB8AC3E}">
        <p14:creationId xmlns:p14="http://schemas.microsoft.com/office/powerpoint/2010/main" val="665734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To answer that we can perform experiments, and/or model the system and predict response</a:t>
            </a:r>
          </a:p>
        </p:txBody>
      </p:sp>
      <p:sp>
        <p:nvSpPr>
          <p:cNvPr id="3" name="Content Placeholder 2"/>
          <p:cNvSpPr>
            <a:spLocks noGrp="1"/>
          </p:cNvSpPr>
          <p:nvPr>
            <p:ph idx="1"/>
          </p:nvPr>
        </p:nvSpPr>
        <p:spPr>
          <a:xfrm>
            <a:off x="457200" y="2000249"/>
            <a:ext cx="8229600" cy="4583113"/>
          </a:xfrm>
        </p:spPr>
        <p:txBody>
          <a:bodyPr>
            <a:normAutofit fontScale="92500" lnSpcReduction="20000"/>
          </a:bodyPr>
          <a:lstStyle/>
          <a:p>
            <a:r>
              <a:rPr lang="en-US" sz="2400" dirty="0"/>
              <a:t>Many mechatronic systems can be modeled as linear ordinary differential equations</a:t>
            </a:r>
          </a:p>
          <a:p>
            <a:r>
              <a:rPr lang="en-US" sz="2400" dirty="0"/>
              <a:t>Many are generally non-linear, but linear over a limited range.</a:t>
            </a:r>
          </a:p>
          <a:p>
            <a:pPr marL="0" indent="0">
              <a:buNone/>
            </a:pPr>
            <a:endParaRPr lang="en-AU" sz="2400" dirty="0"/>
          </a:p>
          <a:p>
            <a:pPr marL="0" indent="0">
              <a:buNone/>
            </a:pPr>
            <a:r>
              <a:rPr lang="en-AU" sz="2400" dirty="0"/>
              <a:t>Consider the order of a system</a:t>
            </a:r>
            <a:endParaRPr lang="en-US" sz="2400" dirty="0"/>
          </a:p>
          <a:p>
            <a:r>
              <a:rPr lang="en-US" sz="2400" dirty="0"/>
              <a:t>A </a:t>
            </a:r>
            <a:r>
              <a:rPr lang="en-US" sz="2400" b="1" dirty="0"/>
              <a:t>zero order </a:t>
            </a:r>
            <a:r>
              <a:rPr lang="en-US" sz="2400" dirty="0"/>
              <a:t>system has gain or sensitivity. No time delay or distortion </a:t>
            </a:r>
            <a:r>
              <a:rPr lang="en-US" sz="2400" b="1" dirty="0"/>
              <a:t>Out = Gain x In</a:t>
            </a:r>
          </a:p>
          <a:p>
            <a:pPr lvl="1"/>
            <a:r>
              <a:rPr lang="en-US" sz="1600" dirty="0"/>
              <a:t>The voltage at some point in a circuit containing DC sources and resistors can be written as an equation with no time dependence.</a:t>
            </a:r>
          </a:p>
          <a:p>
            <a:r>
              <a:rPr lang="en-AU" sz="2400" dirty="0"/>
              <a:t>Can you describe a zero-order mechanical system?</a:t>
            </a:r>
          </a:p>
          <a:p>
            <a:r>
              <a:rPr lang="en-AU" sz="2400" dirty="0"/>
              <a:t>A </a:t>
            </a:r>
            <a:r>
              <a:rPr lang="en-US" sz="2400" b="1" dirty="0"/>
              <a:t>first order </a:t>
            </a:r>
            <a:r>
              <a:rPr lang="en-US" sz="2400" dirty="0"/>
              <a:t>system has time delay, typically described by a single exponential</a:t>
            </a:r>
          </a:p>
          <a:p>
            <a:r>
              <a:rPr lang="en-AU" sz="2400" dirty="0"/>
              <a:t>A </a:t>
            </a:r>
            <a:r>
              <a:rPr lang="en-US" sz="2400" b="1" dirty="0"/>
              <a:t>second order </a:t>
            </a:r>
            <a:r>
              <a:rPr lang="en-US" sz="2400" dirty="0"/>
              <a:t>system has time delay, and is capable of oscillation in response to a non-oscillating input. It has a restoring force and a damping force.</a:t>
            </a:r>
          </a:p>
          <a:p>
            <a:endParaRPr lang="en-US" sz="2400" b="1" dirty="0"/>
          </a:p>
          <a:p>
            <a:endParaRPr lang="en-US" sz="2400" dirty="0"/>
          </a:p>
        </p:txBody>
      </p:sp>
    </p:spTree>
    <p:extLst>
      <p:ext uri="{BB962C8B-B14F-4D97-AF65-F5344CB8AC3E}">
        <p14:creationId xmlns:p14="http://schemas.microsoft.com/office/powerpoint/2010/main" val="4175487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Order System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57199" y="1600200"/>
                <a:ext cx="8423329" cy="4785102"/>
              </a:xfrm>
            </p:spPr>
            <p:txBody>
              <a:bodyPr>
                <a:normAutofit fontScale="92500" lnSpcReduction="10000"/>
              </a:bodyPr>
              <a:lstStyle/>
              <a:p>
                <a:r>
                  <a:rPr lang="en-US" sz="2400" dirty="0"/>
                  <a:t>Consider an RC circuit</a:t>
                </a:r>
              </a:p>
              <a:p>
                <a:r>
                  <a:rPr lang="en-US" sz="2400" dirty="0" err="1"/>
                  <a:t>V</a:t>
                </a:r>
                <a:r>
                  <a:rPr lang="en-US" sz="2400" baseline="-25000" dirty="0" err="1"/>
                  <a:t>c</a:t>
                </a:r>
                <a:r>
                  <a:rPr lang="en-US" sz="2400" baseline="-25000" dirty="0"/>
                  <a:t>  </a:t>
                </a:r>
                <a:r>
                  <a:rPr lang="en-US" sz="2400" dirty="0"/>
                  <a:t>= </a:t>
                </a:r>
                <a:r>
                  <a:rPr lang="en-US" sz="2400" dirty="0" err="1"/>
                  <a:t>V</a:t>
                </a:r>
                <a:r>
                  <a:rPr lang="en-US" sz="2400" baseline="-25000" dirty="0" err="1"/>
                  <a:t>out</a:t>
                </a:r>
                <a:endParaRPr lang="en-US" sz="2400" baseline="-25000" dirty="0"/>
              </a:p>
              <a:p>
                <a14:m>
                  <m:oMath xmlns:m="http://schemas.openxmlformats.org/officeDocument/2006/math">
                    <m:sSub>
                      <m:sSubPr>
                        <m:ctrlPr>
                          <a:rPr lang="en-US" sz="2400" i="1" smtClean="0">
                            <a:latin typeface="Cambria Math" panose="02040503050406030204" pitchFamily="18" charset="0"/>
                          </a:rPr>
                        </m:ctrlPr>
                      </m:sSubPr>
                      <m:e>
                        <m:r>
                          <a:rPr lang="en-AU" sz="2400" b="0" i="1" smtClean="0">
                            <a:latin typeface="Cambria Math" panose="02040503050406030204" pitchFamily="18" charset="0"/>
                          </a:rPr>
                          <m:t>𝑖</m:t>
                        </m:r>
                      </m:e>
                      <m:sub>
                        <m:r>
                          <a:rPr lang="en-AU" sz="2400" b="0" i="1" smtClean="0">
                            <a:latin typeface="Cambria Math" panose="02040503050406030204" pitchFamily="18" charset="0"/>
                          </a:rPr>
                          <m:t>𝑐</m:t>
                        </m:r>
                      </m:sub>
                    </m:sSub>
                    <m:r>
                      <a:rPr lang="en-AU" sz="2400" b="0" i="1" smtClean="0">
                        <a:latin typeface="Cambria Math" panose="02040503050406030204" pitchFamily="18" charset="0"/>
                      </a:rPr>
                      <m:t>=</m:t>
                    </m:r>
                    <m:r>
                      <a:rPr lang="en-AU" sz="2400" b="0" i="1" smtClean="0">
                        <a:latin typeface="Cambria Math" panose="02040503050406030204" pitchFamily="18" charset="0"/>
                      </a:rPr>
                      <m:t>𝐶</m:t>
                    </m:r>
                    <m:f>
                      <m:fPr>
                        <m:ctrlPr>
                          <a:rPr lang="en-AU" sz="2400" b="0" i="1" smtClean="0">
                            <a:latin typeface="Cambria Math" panose="02040503050406030204" pitchFamily="18" charset="0"/>
                          </a:rPr>
                        </m:ctrlPr>
                      </m:fPr>
                      <m:num>
                        <m:r>
                          <a:rPr lang="en-AU" sz="2400" b="0" i="1" smtClean="0">
                            <a:latin typeface="Cambria Math" panose="02040503050406030204" pitchFamily="18" charset="0"/>
                          </a:rPr>
                          <m:t>𝑑</m:t>
                        </m:r>
                        <m:sSub>
                          <m:sSubPr>
                            <m:ctrlPr>
                              <a:rPr lang="en-AU" sz="2400" b="0" i="1" smtClean="0">
                                <a:latin typeface="Cambria Math" panose="02040503050406030204" pitchFamily="18" charset="0"/>
                              </a:rPr>
                            </m:ctrlPr>
                          </m:sSubPr>
                          <m:e>
                            <m:r>
                              <a:rPr lang="en-AU" sz="2400" b="0" i="1" smtClean="0">
                                <a:latin typeface="Cambria Math" panose="02040503050406030204" pitchFamily="18" charset="0"/>
                              </a:rPr>
                              <m:t>𝑉</m:t>
                            </m:r>
                          </m:e>
                          <m:sub>
                            <m:r>
                              <a:rPr lang="en-AU" sz="2400" b="0" i="1" smtClean="0">
                                <a:latin typeface="Cambria Math" panose="02040503050406030204" pitchFamily="18" charset="0"/>
                              </a:rPr>
                              <m:t>𝑜𝑢𝑡</m:t>
                            </m:r>
                          </m:sub>
                        </m:sSub>
                      </m:num>
                      <m:den>
                        <m:r>
                          <a:rPr lang="en-AU" sz="2400" b="0" i="1" smtClean="0">
                            <a:latin typeface="Cambria Math" panose="02040503050406030204" pitchFamily="18" charset="0"/>
                          </a:rPr>
                          <m:t>𝑑𝑡</m:t>
                        </m:r>
                      </m:den>
                    </m:f>
                  </m:oMath>
                </a14:m>
                <a:endParaRPr lang="en-US" sz="2400" dirty="0"/>
              </a:p>
              <a:p>
                <a:r>
                  <a:rPr lang="en-US" sz="2400" dirty="0"/>
                  <a:t>KVL:		</a:t>
                </a:r>
                <a14:m>
                  <m:oMath xmlns:m="http://schemas.openxmlformats.org/officeDocument/2006/math">
                    <m:sSub>
                      <m:sSubPr>
                        <m:ctrlPr>
                          <a:rPr lang="en-US" sz="2400" i="1" smtClean="0">
                            <a:latin typeface="Cambria Math" panose="02040503050406030204" pitchFamily="18" charset="0"/>
                          </a:rPr>
                        </m:ctrlPr>
                      </m:sSubPr>
                      <m:e>
                        <m:r>
                          <a:rPr lang="en-AU" sz="2400" b="0" i="1" smtClean="0">
                            <a:latin typeface="Cambria Math" panose="02040503050406030204" pitchFamily="18" charset="0"/>
                          </a:rPr>
                          <m:t>𝑉</m:t>
                        </m:r>
                      </m:e>
                      <m:sub>
                        <m:r>
                          <a:rPr lang="en-AU" sz="2400" b="0" i="1" smtClean="0">
                            <a:latin typeface="Cambria Math" panose="02040503050406030204" pitchFamily="18" charset="0"/>
                          </a:rPr>
                          <m:t>𝑖𝑛</m:t>
                        </m:r>
                      </m:sub>
                    </m:sSub>
                    <m:r>
                      <a:rPr lang="en-AU" sz="2400" b="0" i="1" smtClean="0">
                        <a:latin typeface="Cambria Math" panose="02040503050406030204" pitchFamily="18" charset="0"/>
                      </a:rPr>
                      <m:t>=</m:t>
                    </m:r>
                    <m:r>
                      <a:rPr lang="en-AU" sz="2400" b="0" i="1" smtClean="0">
                        <a:latin typeface="Cambria Math" panose="02040503050406030204" pitchFamily="18" charset="0"/>
                      </a:rPr>
                      <m:t>𝑖𝑅</m:t>
                    </m:r>
                    <m:r>
                      <a:rPr lang="en-AU" sz="2400" b="0" i="1" smtClean="0">
                        <a:latin typeface="Cambria Math" panose="02040503050406030204" pitchFamily="18" charset="0"/>
                      </a:rPr>
                      <m:t>+</m:t>
                    </m:r>
                    <m:sSub>
                      <m:sSubPr>
                        <m:ctrlPr>
                          <a:rPr lang="en-AU" sz="2400" b="0" i="1" smtClean="0">
                            <a:latin typeface="Cambria Math" panose="02040503050406030204" pitchFamily="18" charset="0"/>
                          </a:rPr>
                        </m:ctrlPr>
                      </m:sSubPr>
                      <m:e>
                        <m:r>
                          <a:rPr lang="en-AU" sz="2400" b="0" i="1" smtClean="0">
                            <a:latin typeface="Cambria Math" panose="02040503050406030204" pitchFamily="18" charset="0"/>
                          </a:rPr>
                          <m:t>𝑉</m:t>
                        </m:r>
                      </m:e>
                      <m:sub>
                        <m:r>
                          <a:rPr lang="en-AU" sz="2400" b="0" i="1" smtClean="0">
                            <a:latin typeface="Cambria Math" panose="02040503050406030204" pitchFamily="18" charset="0"/>
                          </a:rPr>
                          <m:t>𝑜𝑢𝑡</m:t>
                        </m:r>
                      </m:sub>
                    </m:sSub>
                  </m:oMath>
                </a14:m>
                <a:endParaRPr lang="en-US" sz="2000" dirty="0"/>
              </a:p>
              <a:p>
                <a:pPr marL="0" indent="0">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AU" sz="2400" b="0" i="1" smtClean="0">
                              <a:latin typeface="Cambria Math" panose="02040503050406030204" pitchFamily="18" charset="0"/>
                            </a:rPr>
                            <m:t>𝑉</m:t>
                          </m:r>
                        </m:e>
                        <m:sub>
                          <m:r>
                            <a:rPr lang="en-AU" sz="2400" b="0" i="1" smtClean="0">
                              <a:latin typeface="Cambria Math" panose="02040503050406030204" pitchFamily="18" charset="0"/>
                            </a:rPr>
                            <m:t>𝑜𝑢𝑡</m:t>
                          </m:r>
                        </m:sub>
                      </m:sSub>
                      <m:r>
                        <a:rPr lang="en-AU" sz="2400" b="0" i="1" smtClean="0">
                          <a:latin typeface="Cambria Math" panose="02040503050406030204" pitchFamily="18" charset="0"/>
                        </a:rPr>
                        <m:t>=</m:t>
                      </m:r>
                      <m:sSub>
                        <m:sSubPr>
                          <m:ctrlPr>
                            <a:rPr lang="en-US" sz="2400" i="1" smtClean="0">
                              <a:latin typeface="Cambria Math" panose="02040503050406030204" pitchFamily="18" charset="0"/>
                            </a:rPr>
                          </m:ctrlPr>
                        </m:sSubPr>
                        <m:e>
                          <m:r>
                            <a:rPr lang="en-AU" sz="2400" i="1">
                              <a:latin typeface="Cambria Math" panose="02040503050406030204" pitchFamily="18" charset="0"/>
                            </a:rPr>
                            <m:t>𝑉</m:t>
                          </m:r>
                        </m:e>
                        <m:sub>
                          <m:r>
                            <a:rPr lang="en-AU" sz="2400" b="0" i="1" smtClean="0">
                              <a:latin typeface="Cambria Math" panose="02040503050406030204" pitchFamily="18" charset="0"/>
                            </a:rPr>
                            <m:t>𝑖𝑛</m:t>
                          </m:r>
                        </m:sub>
                      </m:sSub>
                      <m:r>
                        <a:rPr lang="en-AU" sz="2400" b="0" i="1" smtClean="0">
                          <a:latin typeface="Cambria Math" panose="02040503050406030204" pitchFamily="18" charset="0"/>
                        </a:rPr>
                        <m:t>−</m:t>
                      </m:r>
                      <m:r>
                        <a:rPr lang="en-AU" sz="2400" b="0" i="1" smtClean="0">
                          <a:latin typeface="Cambria Math" panose="02040503050406030204" pitchFamily="18" charset="0"/>
                        </a:rPr>
                        <m:t>𝑅𝐶</m:t>
                      </m:r>
                      <m:f>
                        <m:fPr>
                          <m:ctrlPr>
                            <a:rPr lang="en-AU" sz="2400" b="0" i="1" smtClean="0">
                              <a:latin typeface="Cambria Math" panose="02040503050406030204" pitchFamily="18" charset="0"/>
                            </a:rPr>
                          </m:ctrlPr>
                        </m:fPr>
                        <m:num>
                          <m:r>
                            <a:rPr lang="en-AU" sz="2400" b="0" i="1" smtClean="0">
                              <a:latin typeface="Cambria Math" panose="02040503050406030204" pitchFamily="18" charset="0"/>
                            </a:rPr>
                            <m:t>𝑑</m:t>
                          </m:r>
                          <m:sSub>
                            <m:sSubPr>
                              <m:ctrlPr>
                                <a:rPr lang="en-AU" sz="2400" b="0" i="1" smtClean="0">
                                  <a:latin typeface="Cambria Math" panose="02040503050406030204" pitchFamily="18" charset="0"/>
                                </a:rPr>
                              </m:ctrlPr>
                            </m:sSubPr>
                            <m:e>
                              <m:r>
                                <a:rPr lang="en-AU" sz="2400" b="0" i="1" smtClean="0">
                                  <a:latin typeface="Cambria Math" panose="02040503050406030204" pitchFamily="18" charset="0"/>
                                </a:rPr>
                                <m:t>𝑉</m:t>
                              </m:r>
                            </m:e>
                            <m:sub>
                              <m:r>
                                <a:rPr lang="en-AU" sz="2400" b="0" i="1" smtClean="0">
                                  <a:latin typeface="Cambria Math" panose="02040503050406030204" pitchFamily="18" charset="0"/>
                                </a:rPr>
                                <m:t>𝑜𝑢𝑡</m:t>
                              </m:r>
                            </m:sub>
                          </m:sSub>
                        </m:num>
                        <m:den>
                          <m:r>
                            <a:rPr lang="en-AU" sz="2400" b="0" i="1" smtClean="0">
                              <a:latin typeface="Cambria Math" panose="02040503050406030204" pitchFamily="18" charset="0"/>
                            </a:rPr>
                            <m:t>𝑑𝑡</m:t>
                          </m:r>
                        </m:den>
                      </m:f>
                    </m:oMath>
                  </m:oMathPara>
                </a14:m>
                <a:endParaRPr lang="en-US" sz="2000" dirty="0"/>
              </a:p>
              <a:p>
                <a:pPr marL="0" indent="0" algn="ctr">
                  <a:buNone/>
                </a:pPr>
                <a14:m>
                  <m:oMathPara xmlns:m="http://schemas.openxmlformats.org/officeDocument/2006/math">
                    <m:oMathParaPr>
                      <m:jc m:val="centerGroup"/>
                    </m:oMathParaPr>
                    <m:oMath xmlns:m="http://schemas.openxmlformats.org/officeDocument/2006/math">
                      <m:f>
                        <m:fPr>
                          <m:ctrlPr>
                            <a:rPr lang="en-AU" sz="2400" i="1">
                              <a:latin typeface="Cambria Math" panose="02040503050406030204" pitchFamily="18" charset="0"/>
                            </a:rPr>
                          </m:ctrlPr>
                        </m:fPr>
                        <m:num>
                          <m:r>
                            <a:rPr lang="en-AU" sz="2400" i="1">
                              <a:latin typeface="Cambria Math" panose="02040503050406030204" pitchFamily="18" charset="0"/>
                            </a:rPr>
                            <m:t>𝑑</m:t>
                          </m:r>
                          <m:sSub>
                            <m:sSubPr>
                              <m:ctrlPr>
                                <a:rPr lang="en-AU" sz="2400" i="1">
                                  <a:latin typeface="Cambria Math" panose="02040503050406030204" pitchFamily="18" charset="0"/>
                                </a:rPr>
                              </m:ctrlPr>
                            </m:sSubPr>
                            <m:e>
                              <m:r>
                                <a:rPr lang="en-AU" sz="2400" i="1">
                                  <a:latin typeface="Cambria Math" panose="02040503050406030204" pitchFamily="18" charset="0"/>
                                </a:rPr>
                                <m:t>𝑉</m:t>
                              </m:r>
                            </m:e>
                            <m:sub>
                              <m:r>
                                <a:rPr lang="en-AU" sz="2400" i="1">
                                  <a:latin typeface="Cambria Math" panose="02040503050406030204" pitchFamily="18" charset="0"/>
                                </a:rPr>
                                <m:t>𝑜𝑢𝑡</m:t>
                              </m:r>
                            </m:sub>
                          </m:sSub>
                        </m:num>
                        <m:den>
                          <m:r>
                            <a:rPr lang="en-AU" sz="2400" i="1">
                              <a:latin typeface="Cambria Math" panose="02040503050406030204" pitchFamily="18" charset="0"/>
                            </a:rPr>
                            <m:t>𝑑𝑡</m:t>
                          </m:r>
                        </m:den>
                      </m:f>
                      <m:r>
                        <a:rPr lang="en-AU" sz="2400" b="0" i="1" smtClean="0">
                          <a:latin typeface="Cambria Math" panose="02040503050406030204" pitchFamily="18" charset="0"/>
                        </a:rPr>
                        <m:t>=</m:t>
                      </m:r>
                      <m:f>
                        <m:fPr>
                          <m:ctrlPr>
                            <a:rPr lang="en-AU" sz="2400" i="1">
                              <a:latin typeface="Cambria Math" panose="02040503050406030204" pitchFamily="18" charset="0"/>
                            </a:rPr>
                          </m:ctrlPr>
                        </m:fPr>
                        <m:num>
                          <m:sSub>
                            <m:sSubPr>
                              <m:ctrlPr>
                                <a:rPr lang="en-US" sz="2400" i="1">
                                  <a:latin typeface="Cambria Math" panose="02040503050406030204" pitchFamily="18" charset="0"/>
                                </a:rPr>
                              </m:ctrlPr>
                            </m:sSubPr>
                            <m:e>
                              <m:r>
                                <a:rPr lang="en-AU" sz="2400" i="1">
                                  <a:latin typeface="Cambria Math" panose="02040503050406030204" pitchFamily="18" charset="0"/>
                                </a:rPr>
                                <m:t>𝑉</m:t>
                              </m:r>
                            </m:e>
                            <m:sub>
                              <m:r>
                                <a:rPr lang="en-AU" sz="2400" b="0" i="1" smtClean="0">
                                  <a:latin typeface="Cambria Math" panose="02040503050406030204" pitchFamily="18" charset="0"/>
                                </a:rPr>
                                <m:t>𝑖𝑛</m:t>
                              </m:r>
                            </m:sub>
                          </m:sSub>
                        </m:num>
                        <m:den>
                          <m:r>
                            <a:rPr lang="en-AU" sz="2400" i="1">
                              <a:latin typeface="Cambria Math" panose="02040503050406030204" pitchFamily="18" charset="0"/>
                            </a:rPr>
                            <m:t>𝑅𝐶</m:t>
                          </m:r>
                        </m:den>
                      </m:f>
                      <m:r>
                        <a:rPr lang="en-AU" sz="2400" b="0" i="1" smtClean="0">
                          <a:latin typeface="Cambria Math" panose="02040503050406030204" pitchFamily="18" charset="0"/>
                        </a:rPr>
                        <m:t>−</m:t>
                      </m:r>
                      <m:f>
                        <m:fPr>
                          <m:ctrlPr>
                            <a:rPr lang="en-AU" sz="2400" b="0" i="1" smtClean="0">
                              <a:latin typeface="Cambria Math" panose="02040503050406030204" pitchFamily="18" charset="0"/>
                            </a:rPr>
                          </m:ctrlPr>
                        </m:fPr>
                        <m:num>
                          <m:r>
                            <a:rPr lang="en-AU" sz="2400" b="0" i="1" smtClean="0">
                              <a:latin typeface="Cambria Math" panose="02040503050406030204" pitchFamily="18" charset="0"/>
                            </a:rPr>
                            <m:t>1</m:t>
                          </m:r>
                        </m:num>
                        <m:den>
                          <m:r>
                            <a:rPr lang="en-AU" sz="2400" b="0" i="1" smtClean="0">
                              <a:latin typeface="Cambria Math" panose="02040503050406030204" pitchFamily="18" charset="0"/>
                            </a:rPr>
                            <m:t>𝑅𝐶</m:t>
                          </m:r>
                        </m:den>
                      </m:f>
                      <m:sSub>
                        <m:sSubPr>
                          <m:ctrlPr>
                            <a:rPr lang="en-US" sz="2400" i="1">
                              <a:latin typeface="Cambria Math" panose="02040503050406030204" pitchFamily="18" charset="0"/>
                            </a:rPr>
                          </m:ctrlPr>
                        </m:sSubPr>
                        <m:e>
                          <m:r>
                            <a:rPr lang="en-AU" sz="2400" i="1">
                              <a:latin typeface="Cambria Math" panose="02040503050406030204" pitchFamily="18" charset="0"/>
                            </a:rPr>
                            <m:t>𝑉</m:t>
                          </m:r>
                        </m:e>
                        <m:sub>
                          <m:r>
                            <a:rPr lang="en-AU" sz="2400" i="1">
                              <a:latin typeface="Cambria Math" panose="02040503050406030204" pitchFamily="18" charset="0"/>
                            </a:rPr>
                            <m:t>𝑜𝑢𝑡</m:t>
                          </m:r>
                        </m:sub>
                      </m:sSub>
                    </m:oMath>
                  </m:oMathPara>
                </a14:m>
                <a:endParaRPr lang="en-US" sz="2400" dirty="0"/>
              </a:p>
              <a:p>
                <a:pPr marL="0" indent="0">
                  <a:buNone/>
                </a:pPr>
                <a:endParaRPr lang="en-US" sz="2000" dirty="0"/>
              </a:p>
              <a:p>
                <a:pPr marL="0" indent="0">
                  <a:buNone/>
                </a:pPr>
                <a:r>
                  <a:rPr lang="en-AU" sz="2400" dirty="0"/>
                  <a:t>This is a first order differential equation of the form: </a:t>
                </a:r>
              </a:p>
              <a:p>
                <a:pPr marL="0" indent="0">
                  <a:buNone/>
                </a:pPr>
                <a:r>
                  <a:rPr lang="en-AU" sz="2400" b="0" dirty="0"/>
                  <a:t>	</a:t>
                </a:r>
                <a14:m>
                  <m:oMath xmlns:m="http://schemas.openxmlformats.org/officeDocument/2006/math">
                    <m:sSup>
                      <m:sSupPr>
                        <m:ctrlPr>
                          <a:rPr lang="en-AU" sz="2400" i="1">
                            <a:latin typeface="Cambria Math" panose="02040503050406030204" pitchFamily="18" charset="0"/>
                          </a:rPr>
                        </m:ctrlPr>
                      </m:sSupPr>
                      <m:e>
                        <m:r>
                          <a:rPr lang="en-AU" sz="2400" i="1">
                            <a:latin typeface="Cambria Math" panose="02040503050406030204" pitchFamily="18" charset="0"/>
                          </a:rPr>
                          <m:t>𝑦</m:t>
                        </m:r>
                      </m:e>
                      <m:sup>
                        <m:r>
                          <a:rPr lang="en-AU" sz="2400" i="1">
                            <a:latin typeface="Cambria Math" panose="02040503050406030204" pitchFamily="18" charset="0"/>
                          </a:rPr>
                          <m:t>′</m:t>
                        </m:r>
                      </m:sup>
                    </m:sSup>
                    <m:d>
                      <m:dPr>
                        <m:ctrlPr>
                          <a:rPr lang="en-AU" sz="2400" i="1">
                            <a:latin typeface="Cambria Math" panose="02040503050406030204" pitchFamily="18" charset="0"/>
                          </a:rPr>
                        </m:ctrlPr>
                      </m:dPr>
                      <m:e>
                        <m:r>
                          <a:rPr lang="en-AU" sz="2400" i="1">
                            <a:latin typeface="Cambria Math" panose="02040503050406030204" pitchFamily="18" charset="0"/>
                          </a:rPr>
                          <m:t>𝑡</m:t>
                        </m:r>
                      </m:e>
                    </m:d>
                    <m:r>
                      <a:rPr lang="en-AU" sz="2400" b="0" i="1" smtClean="0">
                        <a:latin typeface="Cambria Math" panose="02040503050406030204" pitchFamily="18" charset="0"/>
                      </a:rPr>
                      <m:t>=</m:t>
                    </m:r>
                    <m:r>
                      <a:rPr lang="en-AU" sz="2400" b="0" i="1" smtClean="0">
                        <a:latin typeface="Cambria Math" panose="02040503050406030204" pitchFamily="18" charset="0"/>
                      </a:rPr>
                      <m:t>𝑎</m:t>
                    </m:r>
                    <m:r>
                      <a:rPr lang="en-AU" sz="2400" b="0" i="1" smtClean="0">
                        <a:latin typeface="Cambria Math" panose="02040503050406030204" pitchFamily="18" charset="0"/>
                      </a:rPr>
                      <m:t>−</m:t>
                    </m:r>
                    <m:r>
                      <a:rPr lang="en-AU" sz="2400" b="0" i="1" smtClean="0">
                        <a:latin typeface="Cambria Math" panose="02040503050406030204" pitchFamily="18" charset="0"/>
                      </a:rPr>
                      <m:t>𝑏𝑦</m:t>
                    </m:r>
                    <m:d>
                      <m:dPr>
                        <m:ctrlPr>
                          <a:rPr lang="en-AU" sz="2400" i="1">
                            <a:latin typeface="Cambria Math" panose="02040503050406030204" pitchFamily="18" charset="0"/>
                          </a:rPr>
                        </m:ctrlPr>
                      </m:dPr>
                      <m:e>
                        <m:r>
                          <a:rPr lang="en-AU" sz="2400" i="1">
                            <a:latin typeface="Cambria Math" panose="02040503050406030204" pitchFamily="18" charset="0"/>
                          </a:rPr>
                          <m:t>𝑡</m:t>
                        </m:r>
                      </m:e>
                    </m:d>
                  </m:oMath>
                </a14:m>
                <a:endParaRPr lang="en-AU" sz="2400" dirty="0"/>
              </a:p>
              <a:p>
                <a:pPr marL="0" indent="0">
                  <a:buNone/>
                </a:pPr>
                <a:r>
                  <a:rPr lang="en-AU" sz="2400" dirty="0"/>
                  <a:t>In words: the derivative of the function is the function (with some constants)</a:t>
                </a:r>
              </a:p>
              <a:p>
                <a:endParaRPr lang="en-US" sz="2400" dirty="0"/>
              </a:p>
              <a:p>
                <a:endParaRPr lang="en-US" sz="2400" dirty="0"/>
              </a:p>
              <a:p>
                <a:endParaRPr lang="en-US" sz="2400" dirty="0"/>
              </a:p>
              <a:p>
                <a:endParaRPr lang="en-US"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57199" y="1600200"/>
                <a:ext cx="8423329" cy="4785102"/>
              </a:xfrm>
              <a:blipFill>
                <a:blip r:embed="rId3"/>
                <a:stretch>
                  <a:fillRect l="-941" t="-1658" b="-1148"/>
                </a:stretch>
              </a:blipFill>
            </p:spPr>
            <p:txBody>
              <a:bodyPr/>
              <a:lstStyle/>
              <a:p>
                <a:r>
                  <a:rPr lang="en-AU">
                    <a:noFill/>
                  </a:rPr>
                  <a:t> </a:t>
                </a:r>
              </a:p>
            </p:txBody>
          </p:sp>
        </mc:Fallback>
      </mc:AlternateContent>
      <p:pic>
        <p:nvPicPr>
          <p:cNvPr id="4" name="Picture 3">
            <a:extLst>
              <a:ext uri="{FF2B5EF4-FFF2-40B4-BE49-F238E27FC236}">
                <a16:creationId xmlns:a16="http://schemas.microsoft.com/office/drawing/2014/main" id="{3CD15112-B386-47E7-8AE2-06B3DFAE5FBC}"/>
              </a:ext>
            </a:extLst>
          </p:cNvPr>
          <p:cNvPicPr>
            <a:picLocks noChangeAspect="1"/>
          </p:cNvPicPr>
          <p:nvPr/>
        </p:nvPicPr>
        <p:blipFill>
          <a:blip r:embed="rId4"/>
          <a:stretch>
            <a:fillRect/>
          </a:stretch>
        </p:blipFill>
        <p:spPr>
          <a:xfrm>
            <a:off x="5035413" y="1600200"/>
            <a:ext cx="3505689" cy="1286054"/>
          </a:xfrm>
          <a:prstGeom prst="rect">
            <a:avLst/>
          </a:prstGeom>
        </p:spPr>
      </p:pic>
    </p:spTree>
    <p:extLst>
      <p:ext uri="{BB962C8B-B14F-4D97-AF65-F5344CB8AC3E}">
        <p14:creationId xmlns:p14="http://schemas.microsoft.com/office/powerpoint/2010/main" val="2024182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89F19-C8AD-40F7-A4CD-3308761DF5B5}"/>
              </a:ext>
            </a:extLst>
          </p:cNvPr>
          <p:cNvSpPr>
            <a:spLocks noGrp="1"/>
          </p:cNvSpPr>
          <p:nvPr>
            <p:ph type="title"/>
          </p:nvPr>
        </p:nvSpPr>
        <p:spPr>
          <a:xfrm>
            <a:off x="457200" y="274638"/>
            <a:ext cx="8229600" cy="717254"/>
          </a:xfrm>
        </p:spPr>
        <p:txBody>
          <a:bodyPr>
            <a:normAutofit fontScale="90000"/>
          </a:bodyPr>
          <a:lstStyle/>
          <a:p>
            <a:r>
              <a:rPr lang="en-US" dirty="0"/>
              <a:t>First Order System, cont.</a:t>
            </a:r>
            <a:endParaRPr lang="en-AU"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62626D1-A6BA-43A5-BF16-00BECB2FF114}"/>
                  </a:ext>
                </a:extLst>
              </p:cNvPr>
              <p:cNvSpPr>
                <a:spLocks noGrp="1"/>
              </p:cNvSpPr>
              <p:nvPr>
                <p:ph idx="1"/>
              </p:nvPr>
            </p:nvSpPr>
            <p:spPr>
              <a:xfrm>
                <a:off x="457200" y="1310640"/>
                <a:ext cx="8229600" cy="5141563"/>
              </a:xfrm>
            </p:spPr>
            <p:txBody>
              <a:bodyPr>
                <a:normAutofit fontScale="62500" lnSpcReduction="20000"/>
              </a:bodyPr>
              <a:lstStyle/>
              <a:p>
                <a:r>
                  <a:rPr lang="en-AU" dirty="0"/>
                  <a:t>One way to solve this type of problem is to guess a solution and see if you can make it work.</a:t>
                </a:r>
              </a:p>
              <a:p>
                <a:r>
                  <a:rPr lang="en-AU" dirty="0"/>
                  <a:t>A function that has this key property (derivative of the function is the function) is an exponential:</a:t>
                </a:r>
              </a:p>
              <a:p>
                <a:pPr marL="0" indent="0" algn="ctr">
                  <a:buNone/>
                </a:pPr>
                <a14:m>
                  <m:oMathPara xmlns:m="http://schemas.openxmlformats.org/officeDocument/2006/math">
                    <m:oMathParaPr>
                      <m:jc m:val="centerGroup"/>
                    </m:oMathParaPr>
                    <m:oMath xmlns:m="http://schemas.openxmlformats.org/officeDocument/2006/math">
                      <m:r>
                        <a:rPr lang="en-AU" b="0" i="1" smtClean="0">
                          <a:latin typeface="Cambria Math" panose="02040503050406030204" pitchFamily="18" charset="0"/>
                        </a:rPr>
                        <m:t>𝑦</m:t>
                      </m:r>
                      <m:d>
                        <m:dPr>
                          <m:ctrlPr>
                            <a:rPr lang="en-AU" b="0" i="1" smtClean="0">
                              <a:latin typeface="Cambria Math" panose="02040503050406030204" pitchFamily="18" charset="0"/>
                            </a:rPr>
                          </m:ctrlPr>
                        </m:dPr>
                        <m:e>
                          <m:r>
                            <a:rPr lang="en-AU" b="0" i="1" smtClean="0">
                              <a:latin typeface="Cambria Math" panose="02040503050406030204" pitchFamily="18" charset="0"/>
                            </a:rPr>
                            <m:t>𝑡</m:t>
                          </m:r>
                        </m:e>
                      </m:d>
                      <m:r>
                        <a:rPr lang="en-AU" b="0" i="1" smtClean="0">
                          <a:latin typeface="Cambria Math" panose="02040503050406030204" pitchFamily="18" charset="0"/>
                        </a:rPr>
                        <m:t>=</m:t>
                      </m:r>
                      <m:r>
                        <a:rPr lang="en-AU" b="0" i="1" smtClean="0">
                          <a:latin typeface="Cambria Math" panose="02040503050406030204" pitchFamily="18" charset="0"/>
                        </a:rPr>
                        <m:t>𝐴</m:t>
                      </m:r>
                      <m:r>
                        <a:rPr lang="en-AU" b="0" i="1" smtClean="0">
                          <a:latin typeface="Cambria Math" panose="02040503050406030204" pitchFamily="18" charset="0"/>
                        </a:rPr>
                        <m:t>+</m:t>
                      </m:r>
                      <m:r>
                        <a:rPr lang="en-AU" b="0" i="1" smtClean="0">
                          <a:latin typeface="Cambria Math" panose="02040503050406030204" pitchFamily="18" charset="0"/>
                        </a:rPr>
                        <m:t>𝐵</m:t>
                      </m:r>
                      <m:sSup>
                        <m:sSupPr>
                          <m:ctrlPr>
                            <a:rPr lang="en-AU" b="0" i="1" smtClean="0">
                              <a:latin typeface="Cambria Math" panose="02040503050406030204" pitchFamily="18" charset="0"/>
                            </a:rPr>
                          </m:ctrlPr>
                        </m:sSupPr>
                        <m:e>
                          <m:r>
                            <a:rPr lang="en-AU" b="0" i="1" smtClean="0">
                              <a:latin typeface="Cambria Math" panose="02040503050406030204" pitchFamily="18" charset="0"/>
                            </a:rPr>
                            <m:t>𝑒</m:t>
                          </m:r>
                        </m:e>
                        <m:sup>
                          <m:f>
                            <m:fPr>
                              <m:type m:val="lin"/>
                              <m:ctrlPr>
                                <a:rPr lang="en-AU" b="0" i="1" smtClean="0">
                                  <a:latin typeface="Cambria Math" panose="02040503050406030204" pitchFamily="18" charset="0"/>
                                </a:rPr>
                              </m:ctrlPr>
                            </m:fPr>
                            <m:num>
                              <m:r>
                                <a:rPr lang="en-AU" b="0" i="1" smtClean="0">
                                  <a:latin typeface="Cambria Math" panose="02040503050406030204" pitchFamily="18" charset="0"/>
                                </a:rPr>
                                <m:t>−</m:t>
                              </m:r>
                              <m:r>
                                <a:rPr lang="en-AU" b="0" i="1" smtClean="0">
                                  <a:latin typeface="Cambria Math" panose="02040503050406030204" pitchFamily="18" charset="0"/>
                                </a:rPr>
                                <m:t>𝑡</m:t>
                              </m:r>
                            </m:num>
                            <m:den>
                              <m:r>
                                <a:rPr lang="en-AU" b="0" i="1" smtClean="0">
                                  <a:latin typeface="Cambria Math" panose="02040503050406030204" pitchFamily="18" charset="0"/>
                                  <a:ea typeface="Cambria Math" panose="02040503050406030204" pitchFamily="18" charset="0"/>
                                </a:rPr>
                                <m:t>𝜏</m:t>
                              </m:r>
                            </m:den>
                          </m:f>
                        </m:sup>
                      </m:sSup>
                    </m:oMath>
                  </m:oMathPara>
                </a14:m>
                <a:endParaRPr lang="en-AU" dirty="0"/>
              </a:p>
              <a:p>
                <a:pPr marL="0" indent="0">
                  <a:buNone/>
                </a:pPr>
                <a:r>
                  <a:rPr lang="en-AU" dirty="0"/>
                  <a:t>For our purpose: 				</a:t>
                </a:r>
                <a14:m>
                  <m:oMath xmlns:m="http://schemas.openxmlformats.org/officeDocument/2006/math">
                    <m:sSub>
                      <m:sSubPr>
                        <m:ctrlPr>
                          <a:rPr lang="en-AU" i="1" smtClean="0">
                            <a:latin typeface="Cambria Math" panose="02040503050406030204" pitchFamily="18" charset="0"/>
                          </a:rPr>
                        </m:ctrlPr>
                      </m:sSubPr>
                      <m:e>
                        <m:r>
                          <a:rPr lang="en-AU" b="0" i="1" smtClean="0">
                            <a:latin typeface="Cambria Math" panose="02040503050406030204" pitchFamily="18" charset="0"/>
                          </a:rPr>
                          <m:t>𝑉</m:t>
                        </m:r>
                      </m:e>
                      <m:sub>
                        <m:r>
                          <a:rPr lang="en-AU" b="0" i="1" smtClean="0">
                            <a:latin typeface="Cambria Math" panose="02040503050406030204" pitchFamily="18" charset="0"/>
                          </a:rPr>
                          <m:t>𝑜𝑢𝑡</m:t>
                        </m:r>
                      </m:sub>
                    </m:sSub>
                    <m:d>
                      <m:dPr>
                        <m:ctrlPr>
                          <a:rPr lang="en-AU" i="1">
                            <a:latin typeface="Cambria Math" panose="02040503050406030204" pitchFamily="18" charset="0"/>
                          </a:rPr>
                        </m:ctrlPr>
                      </m:dPr>
                      <m:e>
                        <m:r>
                          <a:rPr lang="en-AU" i="1">
                            <a:latin typeface="Cambria Math" panose="02040503050406030204" pitchFamily="18" charset="0"/>
                          </a:rPr>
                          <m:t>𝑡</m:t>
                        </m:r>
                      </m:e>
                    </m:d>
                    <m:r>
                      <a:rPr lang="en-AU" i="1">
                        <a:latin typeface="Cambria Math" panose="02040503050406030204" pitchFamily="18" charset="0"/>
                      </a:rPr>
                      <m:t>=</m:t>
                    </m:r>
                    <m:r>
                      <a:rPr lang="en-AU" i="1">
                        <a:latin typeface="Cambria Math" panose="02040503050406030204" pitchFamily="18" charset="0"/>
                      </a:rPr>
                      <m:t>𝐴</m:t>
                    </m:r>
                    <m:r>
                      <a:rPr lang="en-AU" i="1">
                        <a:latin typeface="Cambria Math" panose="02040503050406030204" pitchFamily="18" charset="0"/>
                      </a:rPr>
                      <m:t>+</m:t>
                    </m:r>
                    <m:r>
                      <a:rPr lang="en-AU" i="1">
                        <a:latin typeface="Cambria Math" panose="02040503050406030204" pitchFamily="18" charset="0"/>
                      </a:rPr>
                      <m:t>𝐵</m:t>
                    </m:r>
                    <m:sSup>
                      <m:sSupPr>
                        <m:ctrlPr>
                          <a:rPr lang="en-AU" i="1">
                            <a:latin typeface="Cambria Math" panose="02040503050406030204" pitchFamily="18" charset="0"/>
                          </a:rPr>
                        </m:ctrlPr>
                      </m:sSupPr>
                      <m:e>
                        <m:r>
                          <a:rPr lang="en-AU" i="1">
                            <a:latin typeface="Cambria Math" panose="02040503050406030204" pitchFamily="18" charset="0"/>
                          </a:rPr>
                          <m:t>𝑒</m:t>
                        </m:r>
                      </m:e>
                      <m:sup>
                        <m:f>
                          <m:fPr>
                            <m:type m:val="lin"/>
                            <m:ctrlPr>
                              <a:rPr lang="en-AU" i="1">
                                <a:latin typeface="Cambria Math" panose="02040503050406030204" pitchFamily="18" charset="0"/>
                              </a:rPr>
                            </m:ctrlPr>
                          </m:fPr>
                          <m:num>
                            <m:r>
                              <a:rPr lang="en-AU" i="1">
                                <a:latin typeface="Cambria Math" panose="02040503050406030204" pitchFamily="18" charset="0"/>
                              </a:rPr>
                              <m:t>−</m:t>
                            </m:r>
                            <m:r>
                              <a:rPr lang="en-AU" i="1">
                                <a:latin typeface="Cambria Math" panose="02040503050406030204" pitchFamily="18" charset="0"/>
                              </a:rPr>
                              <m:t>𝑡</m:t>
                            </m:r>
                          </m:num>
                          <m:den>
                            <m:r>
                              <a:rPr lang="en-AU" i="1">
                                <a:latin typeface="Cambria Math" panose="02040503050406030204" pitchFamily="18" charset="0"/>
                                <a:ea typeface="Cambria Math" panose="02040503050406030204" pitchFamily="18" charset="0"/>
                              </a:rPr>
                              <m:t>𝜏</m:t>
                            </m:r>
                          </m:den>
                        </m:f>
                      </m:sup>
                    </m:sSup>
                  </m:oMath>
                </a14:m>
                <a:endParaRPr lang="en-AU" dirty="0"/>
              </a:p>
              <a:p>
                <a:pPr marL="0" indent="0">
                  <a:buNone/>
                </a:pPr>
                <a:r>
                  <a:rPr lang="en-AU" dirty="0"/>
                  <a:t>We can derive: 				</a:t>
                </a:r>
                <a14:m>
                  <m:oMath xmlns:m="http://schemas.openxmlformats.org/officeDocument/2006/math">
                    <m:sSubSup>
                      <m:sSubSupPr>
                        <m:ctrlPr>
                          <a:rPr lang="en-AU" i="1" smtClean="0">
                            <a:latin typeface="Cambria Math" panose="02040503050406030204" pitchFamily="18" charset="0"/>
                          </a:rPr>
                        </m:ctrlPr>
                      </m:sSubSupPr>
                      <m:e>
                        <m:r>
                          <a:rPr lang="en-AU" b="0" i="1" smtClean="0">
                            <a:latin typeface="Cambria Math" panose="02040503050406030204" pitchFamily="18" charset="0"/>
                          </a:rPr>
                          <m:t>𝑉</m:t>
                        </m:r>
                      </m:e>
                      <m:sub>
                        <m:r>
                          <a:rPr lang="en-AU" b="0" i="1" smtClean="0">
                            <a:latin typeface="Cambria Math" panose="02040503050406030204" pitchFamily="18" charset="0"/>
                          </a:rPr>
                          <m:t>𝑜𝑢𝑡</m:t>
                        </m:r>
                      </m:sub>
                      <m:sup>
                        <m:r>
                          <a:rPr lang="en-AU" b="0" i="1" smtClean="0">
                            <a:latin typeface="Cambria Math" panose="02040503050406030204" pitchFamily="18" charset="0"/>
                          </a:rPr>
                          <m:t>′</m:t>
                        </m:r>
                      </m:sup>
                    </m:sSubSup>
                    <m:r>
                      <a:rPr lang="en-AU" i="1">
                        <a:latin typeface="Cambria Math" panose="02040503050406030204" pitchFamily="18" charset="0"/>
                      </a:rPr>
                      <m:t>=</m:t>
                    </m:r>
                    <m:r>
                      <a:rPr lang="en-AU" b="0" i="1" smtClean="0">
                        <a:latin typeface="Cambria Math" panose="02040503050406030204" pitchFamily="18" charset="0"/>
                      </a:rPr>
                      <m:t>−</m:t>
                    </m:r>
                    <m:f>
                      <m:fPr>
                        <m:ctrlPr>
                          <a:rPr lang="en-AU" b="0" i="1" smtClean="0">
                            <a:latin typeface="Cambria Math" panose="02040503050406030204" pitchFamily="18" charset="0"/>
                          </a:rPr>
                        </m:ctrlPr>
                      </m:fPr>
                      <m:num>
                        <m:r>
                          <a:rPr lang="en-AU" b="0" i="1" smtClean="0">
                            <a:latin typeface="Cambria Math" panose="02040503050406030204" pitchFamily="18" charset="0"/>
                          </a:rPr>
                          <m:t>𝐵</m:t>
                        </m:r>
                      </m:num>
                      <m:den>
                        <m:r>
                          <a:rPr lang="en-AU" b="0" i="1" smtClean="0">
                            <a:latin typeface="Cambria Math" panose="02040503050406030204" pitchFamily="18" charset="0"/>
                            <a:ea typeface="Cambria Math" panose="02040503050406030204" pitchFamily="18" charset="0"/>
                          </a:rPr>
                          <m:t>𝜏</m:t>
                        </m:r>
                      </m:den>
                    </m:f>
                    <m:sSup>
                      <m:sSupPr>
                        <m:ctrlPr>
                          <a:rPr lang="en-AU" i="1">
                            <a:latin typeface="Cambria Math" panose="02040503050406030204" pitchFamily="18" charset="0"/>
                          </a:rPr>
                        </m:ctrlPr>
                      </m:sSupPr>
                      <m:e>
                        <m:r>
                          <a:rPr lang="en-AU" i="1">
                            <a:latin typeface="Cambria Math" panose="02040503050406030204" pitchFamily="18" charset="0"/>
                          </a:rPr>
                          <m:t>𝑒</m:t>
                        </m:r>
                      </m:e>
                      <m:sup>
                        <m:f>
                          <m:fPr>
                            <m:type m:val="lin"/>
                            <m:ctrlPr>
                              <a:rPr lang="en-AU" i="1">
                                <a:latin typeface="Cambria Math" panose="02040503050406030204" pitchFamily="18" charset="0"/>
                              </a:rPr>
                            </m:ctrlPr>
                          </m:fPr>
                          <m:num>
                            <m:r>
                              <a:rPr lang="en-AU" i="1">
                                <a:latin typeface="Cambria Math" panose="02040503050406030204" pitchFamily="18" charset="0"/>
                              </a:rPr>
                              <m:t>−</m:t>
                            </m:r>
                            <m:r>
                              <a:rPr lang="en-AU" i="1">
                                <a:latin typeface="Cambria Math" panose="02040503050406030204" pitchFamily="18" charset="0"/>
                              </a:rPr>
                              <m:t>𝑡</m:t>
                            </m:r>
                          </m:num>
                          <m:den>
                            <m:r>
                              <a:rPr lang="en-AU" i="1">
                                <a:latin typeface="Cambria Math" panose="02040503050406030204" pitchFamily="18" charset="0"/>
                                <a:ea typeface="Cambria Math" panose="02040503050406030204" pitchFamily="18" charset="0"/>
                              </a:rPr>
                              <m:t>𝜏</m:t>
                            </m:r>
                          </m:den>
                        </m:f>
                      </m:sup>
                    </m:sSup>
                  </m:oMath>
                </a14:m>
                <a:endParaRPr lang="en-AU" dirty="0">
                  <a:ea typeface="Cambria Math" panose="02040503050406030204" pitchFamily="18" charset="0"/>
                </a:endParaRPr>
              </a:p>
              <a:p>
                <a:pPr marL="0" indent="0">
                  <a:buNone/>
                </a:pPr>
                <a:r>
                  <a:rPr lang="en-AU" dirty="0"/>
                  <a:t>Combine these two to eliminate the exponential: </a:t>
                </a:r>
              </a:p>
              <a:p>
                <a:pPr marL="0" indent="0" algn="ctr">
                  <a:buNone/>
                </a:pPr>
                <a14:m>
                  <m:oMathPara xmlns:m="http://schemas.openxmlformats.org/officeDocument/2006/math">
                    <m:oMathParaPr>
                      <m:jc m:val="centerGroup"/>
                    </m:oMathParaPr>
                    <m:oMath xmlns:m="http://schemas.openxmlformats.org/officeDocument/2006/math">
                      <m:sSub>
                        <m:sSubPr>
                          <m:ctrlPr>
                            <a:rPr lang="en-AU" i="1">
                              <a:latin typeface="Cambria Math" panose="02040503050406030204" pitchFamily="18" charset="0"/>
                            </a:rPr>
                          </m:ctrlPr>
                        </m:sSubPr>
                        <m:e>
                          <m:r>
                            <a:rPr lang="en-AU" i="1">
                              <a:latin typeface="Cambria Math" panose="02040503050406030204" pitchFamily="18" charset="0"/>
                            </a:rPr>
                            <m:t>𝑉</m:t>
                          </m:r>
                        </m:e>
                        <m:sub>
                          <m:r>
                            <a:rPr lang="en-AU" i="1">
                              <a:latin typeface="Cambria Math" panose="02040503050406030204" pitchFamily="18" charset="0"/>
                            </a:rPr>
                            <m:t>𝑜𝑢𝑡</m:t>
                          </m:r>
                        </m:sub>
                      </m:sSub>
                      <m:d>
                        <m:dPr>
                          <m:ctrlPr>
                            <a:rPr lang="en-AU" i="1">
                              <a:latin typeface="Cambria Math" panose="02040503050406030204" pitchFamily="18" charset="0"/>
                            </a:rPr>
                          </m:ctrlPr>
                        </m:dPr>
                        <m:e>
                          <m:r>
                            <a:rPr lang="en-AU" i="1">
                              <a:latin typeface="Cambria Math" panose="02040503050406030204" pitchFamily="18" charset="0"/>
                            </a:rPr>
                            <m:t>𝑡</m:t>
                          </m:r>
                        </m:e>
                      </m:d>
                      <m:r>
                        <a:rPr lang="en-AU" i="1">
                          <a:latin typeface="Cambria Math" panose="02040503050406030204" pitchFamily="18" charset="0"/>
                        </a:rPr>
                        <m:t>=</m:t>
                      </m:r>
                      <m:r>
                        <a:rPr lang="en-AU" i="1">
                          <a:latin typeface="Cambria Math" panose="02040503050406030204" pitchFamily="18" charset="0"/>
                        </a:rPr>
                        <m:t>𝐴</m:t>
                      </m:r>
                      <m:r>
                        <a:rPr lang="en-AU" b="0" i="1" smtClean="0">
                          <a:latin typeface="Cambria Math" panose="02040503050406030204" pitchFamily="18" charset="0"/>
                        </a:rPr>
                        <m:t>−</m:t>
                      </m:r>
                      <m:r>
                        <a:rPr lang="en-AU" b="0" i="1" smtClean="0">
                          <a:latin typeface="Cambria Math" panose="02040503050406030204" pitchFamily="18" charset="0"/>
                          <a:ea typeface="Cambria Math" panose="02040503050406030204" pitchFamily="18" charset="0"/>
                        </a:rPr>
                        <m:t>𝜏</m:t>
                      </m:r>
                      <m:sSubSup>
                        <m:sSubSupPr>
                          <m:ctrlPr>
                            <a:rPr lang="en-AU" i="1">
                              <a:latin typeface="Cambria Math" panose="02040503050406030204" pitchFamily="18" charset="0"/>
                            </a:rPr>
                          </m:ctrlPr>
                        </m:sSubSupPr>
                        <m:e>
                          <m:r>
                            <a:rPr lang="en-AU" i="1">
                              <a:latin typeface="Cambria Math" panose="02040503050406030204" pitchFamily="18" charset="0"/>
                            </a:rPr>
                            <m:t>𝑉</m:t>
                          </m:r>
                        </m:e>
                        <m:sub>
                          <m:r>
                            <a:rPr lang="en-AU" i="1">
                              <a:latin typeface="Cambria Math" panose="02040503050406030204" pitchFamily="18" charset="0"/>
                            </a:rPr>
                            <m:t>𝑜𝑢𝑡</m:t>
                          </m:r>
                        </m:sub>
                        <m:sup>
                          <m:r>
                            <a:rPr lang="en-AU" i="1">
                              <a:latin typeface="Cambria Math" panose="02040503050406030204" pitchFamily="18" charset="0"/>
                            </a:rPr>
                            <m:t>′</m:t>
                          </m:r>
                        </m:sup>
                      </m:sSubSup>
                    </m:oMath>
                  </m:oMathPara>
                </a14:m>
                <a:endParaRPr lang="en-AU" dirty="0"/>
              </a:p>
              <a:p>
                <a:pPr marL="0" indent="0">
                  <a:buNone/>
                </a:pPr>
                <a:r>
                  <a:rPr lang="en-AU" dirty="0"/>
                  <a:t>Compare this to our original equation from KVL: </a:t>
                </a:r>
              </a:p>
              <a:p>
                <a:pPr marL="0" indent="0" algn="ctr">
                  <a:buNone/>
                </a:pPr>
                <a14:m>
                  <m:oMath xmlns:m="http://schemas.openxmlformats.org/officeDocument/2006/math">
                    <m:sSub>
                      <m:sSubPr>
                        <m:ctrlPr>
                          <a:rPr lang="en-US" i="1">
                            <a:latin typeface="Cambria Math" panose="02040503050406030204" pitchFamily="18" charset="0"/>
                          </a:rPr>
                        </m:ctrlPr>
                      </m:sSubPr>
                      <m:e>
                        <m:r>
                          <a:rPr lang="en-AU" i="1">
                            <a:latin typeface="Cambria Math" panose="02040503050406030204" pitchFamily="18" charset="0"/>
                          </a:rPr>
                          <m:t>𝑉</m:t>
                        </m:r>
                      </m:e>
                      <m:sub>
                        <m:r>
                          <a:rPr lang="en-AU" i="1">
                            <a:latin typeface="Cambria Math" panose="02040503050406030204" pitchFamily="18" charset="0"/>
                          </a:rPr>
                          <m:t>𝑜𝑢𝑡</m:t>
                        </m:r>
                      </m:sub>
                    </m:sSub>
                    <m:r>
                      <a:rPr lang="en-AU" i="1">
                        <a:latin typeface="Cambria Math" panose="02040503050406030204" pitchFamily="18" charset="0"/>
                      </a:rPr>
                      <m:t>=</m:t>
                    </m:r>
                    <m:sSub>
                      <m:sSubPr>
                        <m:ctrlPr>
                          <a:rPr lang="en-US" i="1">
                            <a:latin typeface="Cambria Math" panose="02040503050406030204" pitchFamily="18" charset="0"/>
                          </a:rPr>
                        </m:ctrlPr>
                      </m:sSubPr>
                      <m:e>
                        <m:r>
                          <a:rPr lang="en-AU" i="1">
                            <a:latin typeface="Cambria Math" panose="02040503050406030204" pitchFamily="18" charset="0"/>
                          </a:rPr>
                          <m:t>𝑉</m:t>
                        </m:r>
                      </m:e>
                      <m:sub>
                        <m:r>
                          <a:rPr lang="en-AU" i="1">
                            <a:latin typeface="Cambria Math" panose="02040503050406030204" pitchFamily="18" charset="0"/>
                          </a:rPr>
                          <m:t>𝑖𝑛</m:t>
                        </m:r>
                      </m:sub>
                    </m:sSub>
                    <m:r>
                      <a:rPr lang="en-AU" i="1">
                        <a:latin typeface="Cambria Math" panose="02040503050406030204" pitchFamily="18" charset="0"/>
                      </a:rPr>
                      <m:t>−</m:t>
                    </m:r>
                    <m:r>
                      <a:rPr lang="en-AU" i="1">
                        <a:latin typeface="Cambria Math" panose="02040503050406030204" pitchFamily="18" charset="0"/>
                      </a:rPr>
                      <m:t>𝑅𝐶</m:t>
                    </m:r>
                    <m:f>
                      <m:fPr>
                        <m:ctrlPr>
                          <a:rPr lang="en-AU" i="1">
                            <a:latin typeface="Cambria Math" panose="02040503050406030204" pitchFamily="18" charset="0"/>
                          </a:rPr>
                        </m:ctrlPr>
                      </m:fPr>
                      <m:num>
                        <m:r>
                          <a:rPr lang="en-AU" i="1">
                            <a:latin typeface="Cambria Math" panose="02040503050406030204" pitchFamily="18" charset="0"/>
                          </a:rPr>
                          <m:t>𝑑</m:t>
                        </m:r>
                        <m:sSub>
                          <m:sSubPr>
                            <m:ctrlPr>
                              <a:rPr lang="en-AU" i="1">
                                <a:latin typeface="Cambria Math" panose="02040503050406030204" pitchFamily="18" charset="0"/>
                              </a:rPr>
                            </m:ctrlPr>
                          </m:sSubPr>
                          <m:e>
                            <m:r>
                              <a:rPr lang="en-AU" i="1">
                                <a:latin typeface="Cambria Math" panose="02040503050406030204" pitchFamily="18" charset="0"/>
                              </a:rPr>
                              <m:t>𝑉</m:t>
                            </m:r>
                          </m:e>
                          <m:sub>
                            <m:r>
                              <a:rPr lang="en-AU" i="1">
                                <a:latin typeface="Cambria Math" panose="02040503050406030204" pitchFamily="18" charset="0"/>
                              </a:rPr>
                              <m:t>𝑜𝑢𝑡</m:t>
                            </m:r>
                          </m:sub>
                        </m:sSub>
                      </m:num>
                      <m:den>
                        <m:r>
                          <a:rPr lang="en-AU" i="1">
                            <a:latin typeface="Cambria Math" panose="02040503050406030204" pitchFamily="18" charset="0"/>
                          </a:rPr>
                          <m:t>𝑑𝑡</m:t>
                        </m:r>
                      </m:den>
                    </m:f>
                  </m:oMath>
                </a14:m>
                <a:r>
                  <a:rPr lang="en-AU" dirty="0"/>
                  <a:t>, </a:t>
                </a:r>
              </a:p>
              <a:p>
                <a:pPr marL="0" indent="0">
                  <a:buNone/>
                </a:pPr>
                <a:r>
                  <a:rPr lang="en-AU" dirty="0"/>
                  <a:t>We can see that </a:t>
                </a:r>
                <a:r>
                  <a:rPr lang="en-AU" i="1" dirty="0"/>
                  <a:t>A = V</a:t>
                </a:r>
                <a:r>
                  <a:rPr lang="en-AU" i="1" baseline="-25000" dirty="0"/>
                  <a:t>in</a:t>
                </a:r>
                <a:r>
                  <a:rPr lang="en-AU" dirty="0"/>
                  <a:t> and </a:t>
                </a:r>
                <a:r>
                  <a:rPr lang="el-GR" i="1" dirty="0"/>
                  <a:t>τ</a:t>
                </a:r>
                <a:r>
                  <a:rPr lang="en-AU" i="1" dirty="0"/>
                  <a:t> = RC</a:t>
                </a:r>
                <a:r>
                  <a:rPr lang="en-AU" dirty="0"/>
                  <a:t>.</a:t>
                </a:r>
              </a:p>
              <a:p>
                <a:pPr marL="0" indent="0">
                  <a:buNone/>
                </a:pPr>
                <a:r>
                  <a:rPr lang="en-AU" dirty="0"/>
                  <a:t>To find B we need to use the state of the circuit at </a:t>
                </a:r>
                <a:r>
                  <a:rPr lang="en-AU" i="1" dirty="0"/>
                  <a:t>t=0</a:t>
                </a:r>
                <a:r>
                  <a:rPr lang="en-AU" dirty="0"/>
                  <a:t>. Lets assume that the capacitor was discharged at </a:t>
                </a:r>
                <a:r>
                  <a:rPr lang="en-AU" i="1" dirty="0"/>
                  <a:t>t=0</a:t>
                </a:r>
                <a:r>
                  <a:rPr lang="en-AU" dirty="0"/>
                  <a:t>. The only way to get </a:t>
                </a:r>
                <a:r>
                  <a:rPr lang="en-AU" i="1" dirty="0" err="1"/>
                  <a:t>V</a:t>
                </a:r>
                <a:r>
                  <a:rPr lang="en-AU" i="1" baseline="-25000" dirty="0" err="1"/>
                  <a:t>out</a:t>
                </a:r>
                <a:r>
                  <a:rPr lang="en-AU" i="1" dirty="0"/>
                  <a:t>=0 </a:t>
                </a:r>
                <a:r>
                  <a:rPr lang="en-AU" dirty="0"/>
                  <a:t>at </a:t>
                </a:r>
                <a:r>
                  <a:rPr lang="en-AU" i="1" dirty="0"/>
                  <a:t>t=0</a:t>
                </a:r>
                <a:r>
                  <a:rPr lang="en-AU" dirty="0"/>
                  <a:t> is for </a:t>
                </a:r>
                <a:r>
                  <a:rPr lang="en-AU" i="1" dirty="0"/>
                  <a:t>B = -A </a:t>
                </a:r>
                <a:r>
                  <a:rPr lang="en-AU" dirty="0"/>
                  <a:t>and</a:t>
                </a:r>
              </a:p>
              <a:p>
                <a:pPr marL="0" indent="0" algn="ctr">
                  <a:buNone/>
                </a:pPr>
                <a14:m>
                  <m:oMathPara xmlns:m="http://schemas.openxmlformats.org/officeDocument/2006/math">
                    <m:oMathParaPr>
                      <m:jc m:val="centerGroup"/>
                    </m:oMathParaPr>
                    <m:oMath xmlns:m="http://schemas.openxmlformats.org/officeDocument/2006/math">
                      <m:sSub>
                        <m:sSubPr>
                          <m:ctrlPr>
                            <a:rPr lang="en-AU" i="1">
                              <a:latin typeface="Cambria Math" panose="02040503050406030204" pitchFamily="18" charset="0"/>
                            </a:rPr>
                          </m:ctrlPr>
                        </m:sSubPr>
                        <m:e>
                          <m:r>
                            <a:rPr lang="en-AU" i="1">
                              <a:latin typeface="Cambria Math" panose="02040503050406030204" pitchFamily="18" charset="0"/>
                            </a:rPr>
                            <m:t>𝑉</m:t>
                          </m:r>
                        </m:e>
                        <m:sub>
                          <m:r>
                            <a:rPr lang="en-AU" i="1">
                              <a:latin typeface="Cambria Math" panose="02040503050406030204" pitchFamily="18" charset="0"/>
                            </a:rPr>
                            <m:t>𝑜𝑢𝑡</m:t>
                          </m:r>
                        </m:sub>
                      </m:sSub>
                      <m:d>
                        <m:dPr>
                          <m:ctrlPr>
                            <a:rPr lang="en-AU" i="1">
                              <a:latin typeface="Cambria Math" panose="02040503050406030204" pitchFamily="18" charset="0"/>
                            </a:rPr>
                          </m:ctrlPr>
                        </m:dPr>
                        <m:e>
                          <m:r>
                            <a:rPr lang="en-AU" i="1">
                              <a:latin typeface="Cambria Math" panose="02040503050406030204" pitchFamily="18" charset="0"/>
                            </a:rPr>
                            <m:t>𝑡</m:t>
                          </m:r>
                        </m:e>
                      </m:d>
                      <m:r>
                        <a:rPr lang="en-AU" i="1">
                          <a:latin typeface="Cambria Math" panose="02040503050406030204" pitchFamily="18" charset="0"/>
                        </a:rPr>
                        <m:t>=</m:t>
                      </m:r>
                      <m:sSub>
                        <m:sSubPr>
                          <m:ctrlPr>
                            <a:rPr lang="en-AU" i="1" smtClean="0">
                              <a:latin typeface="Cambria Math" panose="02040503050406030204" pitchFamily="18" charset="0"/>
                            </a:rPr>
                          </m:ctrlPr>
                        </m:sSubPr>
                        <m:e>
                          <m:r>
                            <a:rPr lang="en-AU" b="0" i="1" smtClean="0">
                              <a:latin typeface="Cambria Math" panose="02040503050406030204" pitchFamily="18" charset="0"/>
                            </a:rPr>
                            <m:t>𝑉</m:t>
                          </m:r>
                        </m:e>
                        <m:sub>
                          <m:r>
                            <a:rPr lang="en-AU" b="0" i="1" smtClean="0">
                              <a:latin typeface="Cambria Math" panose="02040503050406030204" pitchFamily="18" charset="0"/>
                            </a:rPr>
                            <m:t>𝑖𝑛</m:t>
                          </m:r>
                        </m:sub>
                      </m:sSub>
                      <m:d>
                        <m:dPr>
                          <m:ctrlPr>
                            <a:rPr lang="en-AU" i="1" smtClean="0">
                              <a:latin typeface="Cambria Math" panose="02040503050406030204" pitchFamily="18" charset="0"/>
                            </a:rPr>
                          </m:ctrlPr>
                        </m:dPr>
                        <m:e>
                          <m:r>
                            <a:rPr lang="en-AU" b="0" i="1" smtClean="0">
                              <a:latin typeface="Cambria Math" panose="02040503050406030204" pitchFamily="18" charset="0"/>
                            </a:rPr>
                            <m:t>1−</m:t>
                          </m:r>
                          <m:sSup>
                            <m:sSupPr>
                              <m:ctrlPr>
                                <a:rPr lang="en-AU" i="1">
                                  <a:latin typeface="Cambria Math" panose="02040503050406030204" pitchFamily="18" charset="0"/>
                                </a:rPr>
                              </m:ctrlPr>
                            </m:sSupPr>
                            <m:e>
                              <m:r>
                                <a:rPr lang="en-AU" i="1">
                                  <a:latin typeface="Cambria Math" panose="02040503050406030204" pitchFamily="18" charset="0"/>
                                </a:rPr>
                                <m:t>𝑒</m:t>
                              </m:r>
                            </m:e>
                            <m:sup>
                              <m:f>
                                <m:fPr>
                                  <m:type m:val="lin"/>
                                  <m:ctrlPr>
                                    <a:rPr lang="en-AU" i="1" smtClean="0">
                                      <a:latin typeface="Cambria Math" panose="02040503050406030204" pitchFamily="18" charset="0"/>
                                    </a:rPr>
                                  </m:ctrlPr>
                                </m:fPr>
                                <m:num>
                                  <m:r>
                                    <a:rPr lang="en-AU" i="1">
                                      <a:latin typeface="Cambria Math" panose="02040503050406030204" pitchFamily="18" charset="0"/>
                                    </a:rPr>
                                    <m:t>−</m:t>
                                  </m:r>
                                  <m:r>
                                    <a:rPr lang="en-AU" i="1">
                                      <a:latin typeface="Cambria Math" panose="02040503050406030204" pitchFamily="18" charset="0"/>
                                    </a:rPr>
                                    <m:t>𝑡</m:t>
                                  </m:r>
                                </m:num>
                                <m:den>
                                  <m:r>
                                    <a:rPr lang="en-AU" b="0" i="1" smtClean="0">
                                      <a:latin typeface="Cambria Math" panose="02040503050406030204" pitchFamily="18" charset="0"/>
                                    </a:rPr>
                                    <m:t>𝑅𝐶</m:t>
                                  </m:r>
                                </m:den>
                              </m:f>
                            </m:sup>
                          </m:sSup>
                        </m:e>
                      </m:d>
                    </m:oMath>
                  </m:oMathPara>
                </a14:m>
                <a:endParaRPr lang="en-AU" i="1" dirty="0"/>
              </a:p>
              <a:p>
                <a:pPr marL="0" indent="0" algn="ctr">
                  <a:buNone/>
                </a:pPr>
                <a:endParaRPr lang="en-AU" i="1" dirty="0"/>
              </a:p>
              <a:p>
                <a:pPr marL="0" indent="0" algn="ctr">
                  <a:buNone/>
                </a:pPr>
                <a:endParaRPr lang="en-AU" i="1" dirty="0"/>
              </a:p>
            </p:txBody>
          </p:sp>
        </mc:Choice>
        <mc:Fallback xmlns="">
          <p:sp>
            <p:nvSpPr>
              <p:cNvPr id="3" name="Content Placeholder 2">
                <a:extLst>
                  <a:ext uri="{FF2B5EF4-FFF2-40B4-BE49-F238E27FC236}">
                    <a16:creationId xmlns:a16="http://schemas.microsoft.com/office/drawing/2014/main" id="{362626D1-A6BA-43A5-BF16-00BECB2FF114}"/>
                  </a:ext>
                </a:extLst>
              </p:cNvPr>
              <p:cNvSpPr>
                <a:spLocks noGrp="1" noRot="1" noChangeAspect="1" noMove="1" noResize="1" noEditPoints="1" noAdjustHandles="1" noChangeArrowheads="1" noChangeShapeType="1" noTextEdit="1"/>
              </p:cNvSpPr>
              <p:nvPr>
                <p:ph idx="1"/>
              </p:nvPr>
            </p:nvSpPr>
            <p:spPr>
              <a:xfrm>
                <a:off x="457200" y="1310640"/>
                <a:ext cx="8229600" cy="5141563"/>
              </a:xfrm>
              <a:blipFill>
                <a:blip r:embed="rId2"/>
                <a:stretch>
                  <a:fillRect l="-741" t="-1661" r="-222" b="-5457"/>
                </a:stretch>
              </a:blipFill>
            </p:spPr>
            <p:txBody>
              <a:bodyPr/>
              <a:lstStyle/>
              <a:p>
                <a:r>
                  <a:rPr lang="en-AU">
                    <a:noFill/>
                  </a:rPr>
                  <a:t> </a:t>
                </a:r>
              </a:p>
            </p:txBody>
          </p:sp>
        </mc:Fallback>
      </mc:AlternateContent>
    </p:spTree>
    <p:extLst>
      <p:ext uri="{BB962C8B-B14F-4D97-AF65-F5344CB8AC3E}">
        <p14:creationId xmlns:p14="http://schemas.microsoft.com/office/powerpoint/2010/main" val="1413945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C556A9-A527-4806-93DA-FEC7130BDB44}"/>
              </a:ext>
            </a:extLst>
          </p:cNvPr>
          <p:cNvSpPr>
            <a:spLocks noGrp="1"/>
          </p:cNvSpPr>
          <p:nvPr>
            <p:ph idx="1"/>
          </p:nvPr>
        </p:nvSpPr>
        <p:spPr>
          <a:xfrm>
            <a:off x="457200" y="3966210"/>
            <a:ext cx="8229600" cy="2594610"/>
          </a:xfrm>
        </p:spPr>
        <p:txBody>
          <a:bodyPr>
            <a:normAutofit fontScale="70000" lnSpcReduction="20000"/>
          </a:bodyPr>
          <a:lstStyle/>
          <a:p>
            <a:r>
              <a:rPr lang="en-US" dirty="0"/>
              <a:t>All </a:t>
            </a:r>
            <a:r>
              <a:rPr lang="en-US" b="1" dirty="0"/>
              <a:t>first order </a:t>
            </a:r>
            <a:r>
              <a:rPr lang="en-US" dirty="0"/>
              <a:t>systems have a time constant (</a:t>
            </a:r>
            <a:r>
              <a:rPr lang="en-US" b="1" dirty="0">
                <a:latin typeface="Symbol" charset="2"/>
                <a:cs typeface="Symbol" charset="2"/>
              </a:rPr>
              <a:t>t</a:t>
            </a:r>
            <a:r>
              <a:rPr lang="en-US" dirty="0">
                <a:latin typeface="Symbol" charset="2"/>
                <a:cs typeface="Symbol" charset="2"/>
              </a:rPr>
              <a:t>) </a:t>
            </a:r>
            <a:r>
              <a:rPr lang="en-US" dirty="0"/>
              <a:t>and respond to a </a:t>
            </a:r>
            <a:r>
              <a:rPr lang="en-US" u="sng" dirty="0"/>
              <a:t>step function </a:t>
            </a:r>
            <a:r>
              <a:rPr lang="en-US" dirty="0"/>
              <a:t>with a single exponential decay or rise.</a:t>
            </a:r>
          </a:p>
          <a:p>
            <a:r>
              <a:rPr lang="en-US" dirty="0"/>
              <a:t>Time constants describe the characteristic speed of a response. 63% of steady state after 1</a:t>
            </a:r>
            <a:r>
              <a:rPr lang="en-US" dirty="0">
                <a:latin typeface="Symbol" charset="2"/>
                <a:cs typeface="Symbol" charset="2"/>
              </a:rPr>
              <a:t>t</a:t>
            </a:r>
            <a:r>
              <a:rPr lang="en-US" dirty="0"/>
              <a:t>. 98% of steady state after 4</a:t>
            </a:r>
            <a:r>
              <a:rPr lang="en-US" dirty="0">
                <a:latin typeface="Symbol" charset="2"/>
                <a:cs typeface="Symbol" charset="2"/>
              </a:rPr>
              <a:t>t</a:t>
            </a:r>
          </a:p>
          <a:p>
            <a:r>
              <a:rPr lang="en-US" dirty="0">
                <a:latin typeface="+mj-lt"/>
                <a:cs typeface="Symbol" charset="2"/>
              </a:rPr>
              <a:t>Observing the step response of a system is usually much easier than modelling the system and solving equations, but can give similar information.</a:t>
            </a:r>
          </a:p>
          <a:p>
            <a:endParaRPr lang="en-AU" dirty="0"/>
          </a:p>
        </p:txBody>
      </p:sp>
      <p:pic>
        <p:nvPicPr>
          <p:cNvPr id="1026" name="Picture 2" descr="Unit step input time response of a first order control system -  ElectricalWorkbook">
            <a:extLst>
              <a:ext uri="{FF2B5EF4-FFF2-40B4-BE49-F238E27FC236}">
                <a16:creationId xmlns:a16="http://schemas.microsoft.com/office/drawing/2014/main" id="{7F35CE1B-7349-4023-BD01-541B9090D5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6012" y="0"/>
            <a:ext cx="4371975" cy="3600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6311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917AB-8D4C-4FFE-8002-0A97A36E103A}"/>
              </a:ext>
            </a:extLst>
          </p:cNvPr>
          <p:cNvSpPr>
            <a:spLocks noGrp="1"/>
          </p:cNvSpPr>
          <p:nvPr>
            <p:ph type="title"/>
          </p:nvPr>
        </p:nvSpPr>
        <p:spPr/>
        <p:txBody>
          <a:bodyPr>
            <a:normAutofit fontScale="90000"/>
          </a:bodyPr>
          <a:lstStyle/>
          <a:p>
            <a:r>
              <a:rPr lang="en-AU" dirty="0"/>
              <a:t>Let’s consider the frequency response of this system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54CFE95-1994-4E97-9DC2-2F2392C4EC2E}"/>
                  </a:ext>
                </a:extLst>
              </p:cNvPr>
              <p:cNvSpPr>
                <a:spLocks noGrp="1"/>
              </p:cNvSpPr>
              <p:nvPr>
                <p:ph idx="1"/>
              </p:nvPr>
            </p:nvSpPr>
            <p:spPr>
              <a:xfrm>
                <a:off x="308609" y="1417637"/>
                <a:ext cx="3973831" cy="3771061"/>
              </a:xfrm>
            </p:spPr>
            <p:txBody>
              <a:bodyPr>
                <a:normAutofit fontScale="55000" lnSpcReduction="20000"/>
              </a:bodyPr>
              <a:lstStyle/>
              <a:p>
                <a:r>
                  <a:rPr lang="en-AU" dirty="0"/>
                  <a:t>To experimentally determine the frequency response we apply a sinusoidal input and observe the amplitude of the output. The output will have the same frequency, but may be a different phase and amplitude.</a:t>
                </a:r>
              </a:p>
              <a:p>
                <a:r>
                  <a:rPr lang="en-AU" dirty="0"/>
                  <a:t>To model and analytically </a:t>
                </a:r>
                <a:r>
                  <a:rPr lang="en-AU" dirty="0" err="1"/>
                  <a:t>analyze</a:t>
                </a:r>
                <a:r>
                  <a:rPr lang="en-AU" dirty="0"/>
                  <a:t> the circuit we need complex numbers and some things that don’t fit in this unit. Short cut to answer:</a:t>
                </a:r>
              </a:p>
              <a:p>
                <a:r>
                  <a:rPr lang="en-AU" dirty="0"/>
                  <a:t>The gain is: </a:t>
                </a:r>
                <a14:m>
                  <m:oMath xmlns:m="http://schemas.openxmlformats.org/officeDocument/2006/math">
                    <m:r>
                      <m:rPr>
                        <m:sty m:val="p"/>
                      </m:rPr>
                      <a:rPr lang="en-AU" b="0" i="0" smtClean="0">
                        <a:latin typeface="Cambria Math" panose="02040503050406030204" pitchFamily="18" charset="0"/>
                      </a:rPr>
                      <m:t>G</m:t>
                    </m:r>
                    <m:r>
                      <a:rPr lang="en-AU" b="0" i="0" smtClean="0">
                        <a:latin typeface="Cambria Math" panose="02040503050406030204" pitchFamily="18" charset="0"/>
                      </a:rPr>
                      <m:t>=</m:t>
                    </m:r>
                    <m:f>
                      <m:fPr>
                        <m:ctrlPr>
                          <a:rPr lang="en-AU" i="1" smtClean="0">
                            <a:latin typeface="Cambria Math" panose="02040503050406030204" pitchFamily="18" charset="0"/>
                          </a:rPr>
                        </m:ctrlPr>
                      </m:fPr>
                      <m:num>
                        <m:sSub>
                          <m:sSubPr>
                            <m:ctrlPr>
                              <a:rPr lang="en-AU" i="1" smtClean="0">
                                <a:latin typeface="Cambria Math" panose="02040503050406030204" pitchFamily="18" charset="0"/>
                              </a:rPr>
                            </m:ctrlPr>
                          </m:sSubPr>
                          <m:e>
                            <m:r>
                              <a:rPr lang="en-AU" b="0" i="1" smtClean="0">
                                <a:latin typeface="Cambria Math" panose="02040503050406030204" pitchFamily="18" charset="0"/>
                              </a:rPr>
                              <m:t>𝑉</m:t>
                            </m:r>
                          </m:e>
                          <m:sub>
                            <m:r>
                              <a:rPr lang="en-AU" b="0" i="1" smtClean="0">
                                <a:latin typeface="Cambria Math" panose="02040503050406030204" pitchFamily="18" charset="0"/>
                              </a:rPr>
                              <m:t>𝑜𝑢𝑡</m:t>
                            </m:r>
                          </m:sub>
                        </m:sSub>
                      </m:num>
                      <m:den>
                        <m:sSub>
                          <m:sSubPr>
                            <m:ctrlPr>
                              <a:rPr lang="en-AU" i="1" smtClean="0">
                                <a:latin typeface="Cambria Math" panose="02040503050406030204" pitchFamily="18" charset="0"/>
                              </a:rPr>
                            </m:ctrlPr>
                          </m:sSubPr>
                          <m:e>
                            <m:r>
                              <a:rPr lang="en-AU" b="0" i="1" smtClean="0">
                                <a:latin typeface="Cambria Math" panose="02040503050406030204" pitchFamily="18" charset="0"/>
                              </a:rPr>
                              <m:t>𝑉</m:t>
                            </m:r>
                          </m:e>
                          <m:sub>
                            <m:r>
                              <a:rPr lang="en-AU" b="0" i="1" smtClean="0">
                                <a:latin typeface="Cambria Math" panose="02040503050406030204" pitchFamily="18" charset="0"/>
                              </a:rPr>
                              <m:t>𝑖𝑛</m:t>
                            </m:r>
                          </m:sub>
                        </m:sSub>
                      </m:den>
                    </m:f>
                    <m:r>
                      <a:rPr lang="en-AU" b="0" i="1" smtClean="0">
                        <a:latin typeface="Cambria Math" panose="02040503050406030204" pitchFamily="18" charset="0"/>
                      </a:rPr>
                      <m:t>=</m:t>
                    </m:r>
                    <m:f>
                      <m:fPr>
                        <m:ctrlPr>
                          <a:rPr lang="en-AU" b="0" i="1" smtClean="0">
                            <a:latin typeface="Cambria Math" panose="02040503050406030204" pitchFamily="18" charset="0"/>
                          </a:rPr>
                        </m:ctrlPr>
                      </m:fPr>
                      <m:num>
                        <m:r>
                          <a:rPr lang="en-AU" b="0" i="1" smtClean="0">
                            <a:latin typeface="Cambria Math" panose="02040503050406030204" pitchFamily="18" charset="0"/>
                          </a:rPr>
                          <m:t>1</m:t>
                        </m:r>
                      </m:num>
                      <m:den>
                        <m:rad>
                          <m:radPr>
                            <m:degHide m:val="on"/>
                            <m:ctrlPr>
                              <a:rPr lang="en-AU" i="1">
                                <a:latin typeface="Cambria Math" panose="02040503050406030204" pitchFamily="18" charset="0"/>
                              </a:rPr>
                            </m:ctrlPr>
                          </m:radPr>
                          <m:deg/>
                          <m:e>
                            <m:r>
                              <a:rPr lang="en-AU" i="1">
                                <a:latin typeface="Cambria Math" panose="02040503050406030204" pitchFamily="18" charset="0"/>
                              </a:rPr>
                              <m:t>1+</m:t>
                            </m:r>
                            <m:sSup>
                              <m:sSupPr>
                                <m:ctrlPr>
                                  <a:rPr lang="en-AU" i="1">
                                    <a:latin typeface="Cambria Math" panose="02040503050406030204" pitchFamily="18" charset="0"/>
                                  </a:rPr>
                                </m:ctrlPr>
                              </m:sSupPr>
                              <m:e>
                                <m:d>
                                  <m:dPr>
                                    <m:ctrlPr>
                                      <a:rPr lang="en-AU" i="1">
                                        <a:latin typeface="Cambria Math" panose="02040503050406030204" pitchFamily="18" charset="0"/>
                                      </a:rPr>
                                    </m:ctrlPr>
                                  </m:dPr>
                                  <m:e>
                                    <m:r>
                                      <a:rPr lang="en-AU" b="0" i="1" smtClean="0">
                                        <a:latin typeface="Cambria Math" panose="02040503050406030204" pitchFamily="18" charset="0"/>
                                      </a:rPr>
                                      <m:t>2</m:t>
                                    </m:r>
                                    <m:r>
                                      <a:rPr lang="en-AU" b="0" i="1" smtClean="0">
                                        <a:latin typeface="Cambria Math" panose="02040503050406030204" pitchFamily="18" charset="0"/>
                                        <a:ea typeface="Cambria Math" panose="02040503050406030204" pitchFamily="18" charset="0"/>
                                      </a:rPr>
                                      <m:t>𝜋</m:t>
                                    </m:r>
                                    <m:r>
                                      <a:rPr lang="en-AU" b="0" i="1" smtClean="0">
                                        <a:latin typeface="Cambria Math" panose="02040503050406030204" pitchFamily="18" charset="0"/>
                                        <a:ea typeface="Cambria Math" panose="02040503050406030204" pitchFamily="18" charset="0"/>
                                      </a:rPr>
                                      <m:t>𝑅𝐶𝑓</m:t>
                                    </m:r>
                                  </m:e>
                                </m:d>
                              </m:e>
                              <m:sup>
                                <m:r>
                                  <a:rPr lang="en-AU" i="1">
                                    <a:latin typeface="Cambria Math" panose="02040503050406030204" pitchFamily="18" charset="0"/>
                                  </a:rPr>
                                  <m:t>2</m:t>
                                </m:r>
                              </m:sup>
                            </m:sSup>
                          </m:e>
                        </m:rad>
                      </m:den>
                    </m:f>
                  </m:oMath>
                </a14:m>
                <a:endParaRPr lang="en-AU" dirty="0"/>
              </a:p>
            </p:txBody>
          </p:sp>
        </mc:Choice>
        <mc:Fallback xmlns="">
          <p:sp>
            <p:nvSpPr>
              <p:cNvPr id="3" name="Content Placeholder 2">
                <a:extLst>
                  <a:ext uri="{FF2B5EF4-FFF2-40B4-BE49-F238E27FC236}">
                    <a16:creationId xmlns:a16="http://schemas.microsoft.com/office/drawing/2014/main" id="{B54CFE95-1994-4E97-9DC2-2F2392C4EC2E}"/>
                  </a:ext>
                </a:extLst>
              </p:cNvPr>
              <p:cNvSpPr>
                <a:spLocks noGrp="1" noRot="1" noChangeAspect="1" noMove="1" noResize="1" noEditPoints="1" noAdjustHandles="1" noChangeArrowheads="1" noChangeShapeType="1" noTextEdit="1"/>
              </p:cNvSpPr>
              <p:nvPr>
                <p:ph idx="1"/>
              </p:nvPr>
            </p:nvSpPr>
            <p:spPr>
              <a:xfrm>
                <a:off x="308609" y="1417637"/>
                <a:ext cx="3973831" cy="3771061"/>
              </a:xfrm>
              <a:blipFill>
                <a:blip r:embed="rId3"/>
                <a:stretch>
                  <a:fillRect l="-1074" t="-2265" r="-920"/>
                </a:stretch>
              </a:blipFill>
            </p:spPr>
            <p:txBody>
              <a:bodyPr/>
              <a:lstStyle/>
              <a:p>
                <a:r>
                  <a:rPr lang="en-AU">
                    <a:noFill/>
                  </a:rPr>
                  <a:t> </a:t>
                </a:r>
              </a:p>
            </p:txBody>
          </p:sp>
        </mc:Fallback>
      </mc:AlternateContent>
      <p:pic>
        <p:nvPicPr>
          <p:cNvPr id="4" name="Picture 3">
            <a:extLst>
              <a:ext uri="{FF2B5EF4-FFF2-40B4-BE49-F238E27FC236}">
                <a16:creationId xmlns:a16="http://schemas.microsoft.com/office/drawing/2014/main" id="{57D6E65F-5A57-4734-BB6D-CAD40F601FE8}"/>
              </a:ext>
            </a:extLst>
          </p:cNvPr>
          <p:cNvPicPr>
            <a:picLocks noChangeAspect="1"/>
          </p:cNvPicPr>
          <p:nvPr/>
        </p:nvPicPr>
        <p:blipFill>
          <a:blip r:embed="rId4"/>
          <a:stretch>
            <a:fillRect/>
          </a:stretch>
        </p:blipFill>
        <p:spPr>
          <a:xfrm>
            <a:off x="4144479" y="1546656"/>
            <a:ext cx="4828669" cy="2918663"/>
          </a:xfrm>
          <a:prstGeom prst="rect">
            <a:avLst/>
          </a:prstGeom>
        </p:spPr>
      </p:pic>
      <p:sp>
        <p:nvSpPr>
          <p:cNvPr id="5" name="Rectangle 4">
            <a:extLst>
              <a:ext uri="{FF2B5EF4-FFF2-40B4-BE49-F238E27FC236}">
                <a16:creationId xmlns:a16="http://schemas.microsoft.com/office/drawing/2014/main" id="{43AC5AE6-5226-471A-B305-BEEF6D56C405}"/>
              </a:ext>
            </a:extLst>
          </p:cNvPr>
          <p:cNvSpPr/>
          <p:nvPr/>
        </p:nvSpPr>
        <p:spPr>
          <a:xfrm>
            <a:off x="308609" y="4960099"/>
            <a:ext cx="8149591" cy="1754326"/>
          </a:xfrm>
          <a:prstGeom prst="rect">
            <a:avLst/>
          </a:prstGeom>
        </p:spPr>
        <p:txBody>
          <a:bodyPr wrap="square">
            <a:spAutoFit/>
          </a:bodyPr>
          <a:lstStyle/>
          <a:p>
            <a:pPr marL="285750" indent="-285750">
              <a:buFont typeface="Arial" panose="020B0604020202020204" pitchFamily="34" charset="0"/>
              <a:buChar char="•"/>
            </a:pPr>
            <a:r>
              <a:rPr lang="en-AU" dirty="0"/>
              <a:t>For typical values of 1 k</a:t>
            </a:r>
            <a:r>
              <a:rPr lang="el-GR" dirty="0"/>
              <a:t>Ω</a:t>
            </a:r>
            <a:r>
              <a:rPr lang="en-AU" dirty="0"/>
              <a:t> and 1 </a:t>
            </a:r>
            <a:r>
              <a:rPr lang="en-AU" dirty="0" err="1"/>
              <a:t>uF</a:t>
            </a:r>
            <a:r>
              <a:rPr lang="en-AU" dirty="0"/>
              <a:t>, RC=0.001 s. Graph shown.</a:t>
            </a:r>
          </a:p>
          <a:p>
            <a:pPr marL="285750" indent="-285750">
              <a:buFont typeface="Arial" panose="020B0604020202020204" pitchFamily="34" charset="0"/>
              <a:buChar char="•"/>
            </a:pPr>
            <a:r>
              <a:rPr lang="en-AU" dirty="0"/>
              <a:t>We could experimentally get this.</a:t>
            </a:r>
          </a:p>
          <a:p>
            <a:pPr marL="285750" indent="-285750">
              <a:buFont typeface="Arial" panose="020B0604020202020204" pitchFamily="34" charset="0"/>
              <a:buChar char="•"/>
            </a:pPr>
            <a:r>
              <a:rPr lang="en-AU" dirty="0"/>
              <a:t>We would see that sine or cosines with a frequency less than 1000 Hz pass right through the system, but higher frequency do not pass through.</a:t>
            </a:r>
          </a:p>
          <a:p>
            <a:pPr marL="285750" indent="-285750">
              <a:buFont typeface="Arial" panose="020B0604020202020204" pitchFamily="34" charset="0"/>
              <a:buChar char="•"/>
            </a:pPr>
            <a:r>
              <a:rPr lang="en-AU" dirty="0"/>
              <a:t>Next we will look at the step response and frequency response of second order systems</a:t>
            </a:r>
          </a:p>
        </p:txBody>
      </p:sp>
    </p:spTree>
    <p:extLst>
      <p:ext uri="{BB962C8B-B14F-4D97-AF65-F5344CB8AC3E}">
        <p14:creationId xmlns:p14="http://schemas.microsoft.com/office/powerpoint/2010/main" val="2201185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acoma-narrows-desplome-puente-bridge-1940.jpeg"/>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0" y="0"/>
            <a:ext cx="9144000" cy="6443318"/>
          </a:xfrm>
          <a:prstGeom prst="rect">
            <a:avLst/>
          </a:prstGeom>
        </p:spPr>
      </p:pic>
      <p:sp>
        <p:nvSpPr>
          <p:cNvPr id="2" name="Title 1"/>
          <p:cNvSpPr>
            <a:spLocks noGrp="1"/>
          </p:cNvSpPr>
          <p:nvPr>
            <p:ph type="title"/>
          </p:nvPr>
        </p:nvSpPr>
        <p:spPr/>
        <p:txBody>
          <a:bodyPr/>
          <a:lstStyle/>
          <a:p>
            <a:r>
              <a:rPr lang="en-US" dirty="0"/>
              <a:t>Second Order Systems</a:t>
            </a:r>
          </a:p>
        </p:txBody>
      </p:sp>
      <p:sp>
        <p:nvSpPr>
          <p:cNvPr id="3" name="Content Placeholder 2"/>
          <p:cNvSpPr>
            <a:spLocks noGrp="1"/>
          </p:cNvSpPr>
          <p:nvPr>
            <p:ph idx="1"/>
          </p:nvPr>
        </p:nvSpPr>
        <p:spPr/>
        <p:txBody>
          <a:bodyPr>
            <a:noAutofit/>
          </a:bodyPr>
          <a:lstStyle/>
          <a:p>
            <a:r>
              <a:rPr lang="en-US" sz="2400" dirty="0"/>
              <a:t>Second order systems are ubiquitous and all engineers must understand the basics. They are called 2</a:t>
            </a:r>
            <a:r>
              <a:rPr lang="en-US" sz="2400" baseline="30000" dirty="0"/>
              <a:t>nd</a:t>
            </a:r>
            <a:r>
              <a:rPr lang="en-US" sz="2400" dirty="0"/>
              <a:t> order because they contain a second derivative</a:t>
            </a:r>
          </a:p>
          <a:p>
            <a:r>
              <a:rPr lang="en-US" sz="2400" dirty="0"/>
              <a:t>Many systems can be simplified to an ordinary linear 2</a:t>
            </a:r>
            <a:r>
              <a:rPr lang="en-US" sz="2400" baseline="30000" dirty="0"/>
              <a:t>nd</a:t>
            </a:r>
            <a:r>
              <a:rPr lang="en-US" sz="2400" dirty="0"/>
              <a:t> order differential equation such as the spring-mass-damper.</a:t>
            </a:r>
          </a:p>
          <a:p>
            <a:r>
              <a:rPr lang="en-US" sz="2400" dirty="0"/>
              <a:t>Which is characterized by </a:t>
            </a:r>
            <a:r>
              <a:rPr lang="en-US" sz="2400" b="1" dirty="0"/>
              <a:t>damping ratio</a:t>
            </a:r>
            <a:r>
              <a:rPr lang="en-US" sz="2400" dirty="0"/>
              <a:t> </a:t>
            </a:r>
            <a:r>
              <a:rPr lang="en-US" sz="2400" b="1" dirty="0">
                <a:latin typeface="Symbol" charset="2"/>
                <a:cs typeface="Symbol" charset="2"/>
              </a:rPr>
              <a:t>z</a:t>
            </a:r>
            <a:r>
              <a:rPr lang="en-US" sz="2400" dirty="0"/>
              <a:t> and resonant or </a:t>
            </a:r>
            <a:r>
              <a:rPr lang="en-US" sz="2400" b="1" dirty="0"/>
              <a:t>natural </a:t>
            </a:r>
            <a:r>
              <a:rPr lang="en-US" sz="2400" b="1" dirty="0" err="1"/>
              <a:t>frequencey</a:t>
            </a:r>
            <a:r>
              <a:rPr lang="en-US" sz="2400" b="1" dirty="0"/>
              <a:t> </a:t>
            </a:r>
            <a:r>
              <a:rPr lang="en-US" sz="2400" b="1" dirty="0" err="1">
                <a:latin typeface="Symbol" charset="2"/>
                <a:cs typeface="Symbol" charset="2"/>
              </a:rPr>
              <a:t>w</a:t>
            </a:r>
            <a:r>
              <a:rPr lang="en-US" sz="2400" b="1" baseline="-25000" dirty="0" err="1"/>
              <a:t>n</a:t>
            </a:r>
            <a:r>
              <a:rPr lang="en-US" sz="2400" dirty="0"/>
              <a:t>.</a:t>
            </a:r>
          </a:p>
          <a:p>
            <a:r>
              <a:rPr lang="en-US" sz="2400" dirty="0"/>
              <a:t>Gravity, mass and friction are all that is required.</a:t>
            </a:r>
          </a:p>
          <a:p>
            <a:r>
              <a:rPr lang="en-US" sz="2400" dirty="0"/>
              <a:t>Consequences of not grasping these ideas: </a:t>
            </a:r>
            <a:r>
              <a:rPr lang="en-US" sz="2400" dirty="0">
                <a:hlinkClick r:id="rId3"/>
              </a:rPr>
              <a:t>Tacoma Narrows bridge resonaces driven by wind</a:t>
            </a:r>
            <a:endParaRPr lang="en-US" sz="2400" dirty="0"/>
          </a:p>
        </p:txBody>
      </p:sp>
    </p:spTree>
    <p:extLst>
      <p:ext uri="{BB962C8B-B14F-4D97-AF65-F5344CB8AC3E}">
        <p14:creationId xmlns:p14="http://schemas.microsoft.com/office/powerpoint/2010/main" val="305338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730" y="11748"/>
            <a:ext cx="8881110" cy="1143000"/>
          </a:xfrm>
        </p:spPr>
        <p:txBody>
          <a:bodyPr>
            <a:normAutofit/>
          </a:bodyPr>
          <a:lstStyle/>
          <a:p>
            <a:r>
              <a:rPr lang="en-US" sz="4000" dirty="0"/>
              <a:t>Consider the classic Mass-Spring-Damper</a:t>
            </a:r>
            <a:br>
              <a:rPr lang="en-US" sz="4000" dirty="0"/>
            </a:br>
            <a:r>
              <a:rPr lang="en-US" sz="1600" dirty="0"/>
              <a:t>We can find nice solution in some cases. For the full solution to the damped oscillator, see the text book.</a:t>
            </a:r>
            <a:endParaRPr lang="en-US" sz="4000" dirty="0"/>
          </a:p>
        </p:txBody>
      </p:sp>
      <p:pic>
        <p:nvPicPr>
          <p:cNvPr id="4" name="Picture 3">
            <a:extLst>
              <a:ext uri="{FF2B5EF4-FFF2-40B4-BE49-F238E27FC236}">
                <a16:creationId xmlns:a16="http://schemas.microsoft.com/office/drawing/2014/main" id="{1DEDB6A8-63FB-49C9-B8F7-DB79F53F639F}"/>
              </a:ext>
            </a:extLst>
          </p:cNvPr>
          <p:cNvPicPr>
            <a:picLocks noChangeAspect="1"/>
          </p:cNvPicPr>
          <p:nvPr/>
        </p:nvPicPr>
        <p:blipFill>
          <a:blip r:embed="rId3"/>
          <a:stretch>
            <a:fillRect/>
          </a:stretch>
        </p:blipFill>
        <p:spPr>
          <a:xfrm>
            <a:off x="1310387" y="1348422"/>
            <a:ext cx="6523226" cy="5234940"/>
          </a:xfrm>
          <a:prstGeom prst="rect">
            <a:avLst/>
          </a:prstGeom>
        </p:spPr>
      </p:pic>
    </p:spTree>
    <p:extLst>
      <p:ext uri="{BB962C8B-B14F-4D97-AF65-F5344CB8AC3E}">
        <p14:creationId xmlns:p14="http://schemas.microsoft.com/office/powerpoint/2010/main" val="555423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DB4F8C6CE1E5540A34EB30830A07F88" ma:contentTypeVersion="14" ma:contentTypeDescription="Create a new document." ma:contentTypeScope="" ma:versionID="3c20a9787ea8d281cbb69270b5b2832b">
  <xsd:schema xmlns:xsd="http://www.w3.org/2001/XMLSchema" xmlns:xs="http://www.w3.org/2001/XMLSchema" xmlns:p="http://schemas.microsoft.com/office/2006/metadata/properties" xmlns:ns3="891e53e6-e84f-4077-bf28-096608801a4e" xmlns:ns4="abcf3dc2-7aee-4a2f-ab20-26a1f53858f7" targetNamespace="http://schemas.microsoft.com/office/2006/metadata/properties" ma:root="true" ma:fieldsID="9f004be9b9d9350c1e6e3b3ce09bdb26" ns3:_="" ns4:_="">
    <xsd:import namespace="891e53e6-e84f-4077-bf28-096608801a4e"/>
    <xsd:import namespace="abcf3dc2-7aee-4a2f-ab20-26a1f53858f7"/>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GenerationTime" minOccurs="0"/>
                <xsd:element ref="ns4:MediaServiceEventHashCode" minOccurs="0"/>
                <xsd:element ref="ns4:MediaServiceOCR" minOccurs="0"/>
                <xsd:element ref="ns4:MediaServiceLocation" minOccurs="0"/>
                <xsd:element ref="ns4:MediaServiceAutoKeyPoints" minOccurs="0"/>
                <xsd:element ref="ns4:MediaServiceKeyPoints"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91e53e6-e84f-4077-bf28-096608801a4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bcf3dc2-7aee-4a2f-ab20-26a1f53858f7"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7FEA0F0-20A7-4BC1-A0C4-50468BA910FA}">
  <ds:schemaRefs>
    <ds:schemaRef ds:uri="http://schemas.microsoft.com/sharepoint/v3/contenttype/forms"/>
  </ds:schemaRefs>
</ds:datastoreItem>
</file>

<file path=customXml/itemProps2.xml><?xml version="1.0" encoding="utf-8"?>
<ds:datastoreItem xmlns:ds="http://schemas.openxmlformats.org/officeDocument/2006/customXml" ds:itemID="{E693749E-7DAF-4FFF-8AF5-B31D3DD4D5C9}">
  <ds:schemaRefs>
    <ds:schemaRef ds:uri="891e53e6-e84f-4077-bf28-096608801a4e"/>
    <ds:schemaRef ds:uri="http://purl.org/dc/elements/1.1/"/>
    <ds:schemaRef ds:uri="http://schemas.openxmlformats.org/package/2006/metadata/core-properties"/>
    <ds:schemaRef ds:uri="http://schemas.microsoft.com/office/2006/documentManagement/types"/>
    <ds:schemaRef ds:uri="abcf3dc2-7aee-4a2f-ab20-26a1f53858f7"/>
    <ds:schemaRef ds:uri="http://schemas.microsoft.com/office/infopath/2007/PartnerControls"/>
    <ds:schemaRef ds:uri="http://purl.org/dc/terms/"/>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51B595B3-FE02-4338-9006-42F8782548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91e53e6-e84f-4077-bf28-096608801a4e"/>
    <ds:schemaRef ds:uri="abcf3dc2-7aee-4a2f-ab20-26a1f53858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10075</TotalTime>
  <Words>2455</Words>
  <Application>Microsoft Office PowerPoint</Application>
  <PresentationFormat>On-screen Show (4:3)</PresentationFormat>
  <Paragraphs>179</Paragraphs>
  <Slides>20</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Cambria Math</vt:lpstr>
      <vt:lpstr>Symbol</vt:lpstr>
      <vt:lpstr>Office Theme</vt:lpstr>
      <vt:lpstr>MTRN2060  System Response II Second order systems</vt:lpstr>
      <vt:lpstr>What is System Response?</vt:lpstr>
      <vt:lpstr>To answer that we can perform experiments, and/or model the system and predict response</vt:lpstr>
      <vt:lpstr>First Order System</vt:lpstr>
      <vt:lpstr>First Order System, cont.</vt:lpstr>
      <vt:lpstr>PowerPoint Presentation</vt:lpstr>
      <vt:lpstr>Let’s consider the frequency response of this system</vt:lpstr>
      <vt:lpstr>Second Order Systems</vt:lpstr>
      <vt:lpstr>Consider the classic Mass-Spring-Damper We can find nice solution in some cases. For the full solution to the damped oscillator, see the text book.</vt:lpstr>
      <vt:lpstr>PowerPoint Presentation</vt:lpstr>
      <vt:lpstr>PowerPoint Presentation</vt:lpstr>
      <vt:lpstr>Transient or Step Response of 2nd Order System</vt:lpstr>
      <vt:lpstr>Frequency Response of a System</vt:lpstr>
      <vt:lpstr>Frequency response of 2nd Order System</vt:lpstr>
      <vt:lpstr>Example Questions</vt:lpstr>
      <vt:lpstr>PowerPoint Presentation</vt:lpstr>
      <vt:lpstr>Example from 2016 Final Exam</vt:lpstr>
      <vt:lpstr>Answer</vt:lpstr>
      <vt:lpstr>PowerPoint Presentation</vt:lpstr>
      <vt:lpstr>Answer</vt:lpstr>
    </vt:vector>
  </TitlesOfParts>
  <Company>Macquarie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5: System Response</dc:title>
  <dc:creator>David Inglis</dc:creator>
  <cp:lastModifiedBy>David Inglis</cp:lastModifiedBy>
  <cp:revision>88</cp:revision>
  <cp:lastPrinted>2020-10-27T00:17:43Z</cp:lastPrinted>
  <dcterms:created xsi:type="dcterms:W3CDTF">2012-07-31T22:43:36Z</dcterms:created>
  <dcterms:modified xsi:type="dcterms:W3CDTF">2022-09-29T07:54:54Z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0x0101007DB4F8C6CE1E5540A34EB30830A07F88</vt:lpwstr>
  </property>
</Properties>
</file>